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64" r:id="rId5"/>
    <p:sldId id="259" r:id="rId6"/>
    <p:sldId id="301" r:id="rId7"/>
    <p:sldId id="260" r:id="rId8"/>
    <p:sldId id="284" r:id="rId9"/>
    <p:sldId id="283" r:id="rId10"/>
    <p:sldId id="287" r:id="rId11"/>
    <p:sldId id="288" r:id="rId12"/>
    <p:sldId id="286" r:id="rId13"/>
    <p:sldId id="294" r:id="rId14"/>
    <p:sldId id="279" r:id="rId15"/>
    <p:sldId id="280" r:id="rId16"/>
    <p:sldId id="282" r:id="rId17"/>
    <p:sldId id="291" r:id="rId18"/>
    <p:sldId id="290" r:id="rId19"/>
    <p:sldId id="289" r:id="rId20"/>
    <p:sldId id="293" r:id="rId21"/>
    <p:sldId id="292" r:id="rId22"/>
    <p:sldId id="269" r:id="rId23"/>
    <p:sldId id="261" r:id="rId24"/>
    <p:sldId id="265" r:id="rId25"/>
    <p:sldId id="262" r:id="rId26"/>
    <p:sldId id="266" r:id="rId27"/>
    <p:sldId id="267" r:id="rId28"/>
    <p:sldId id="268" r:id="rId29"/>
    <p:sldId id="270" r:id="rId30"/>
    <p:sldId id="273" r:id="rId31"/>
    <p:sldId id="271" r:id="rId32"/>
    <p:sldId id="272" r:id="rId33"/>
    <p:sldId id="274" r:id="rId34"/>
    <p:sldId id="276" r:id="rId35"/>
    <p:sldId id="277" r:id="rId36"/>
    <p:sldId id="275" r:id="rId37"/>
    <p:sldId id="278" r:id="rId38"/>
    <p:sldId id="281" r:id="rId39"/>
    <p:sldId id="295" r:id="rId40"/>
    <p:sldId id="296" r:id="rId41"/>
    <p:sldId id="299" r:id="rId42"/>
    <p:sldId id="297" r:id="rId43"/>
    <p:sldId id="298" r:id="rId44"/>
    <p:sldId id="300" r:id="rId4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61B"/>
    <a:srgbClr val="00519F"/>
    <a:srgbClr val="DCDCDD"/>
    <a:srgbClr val="E2E2E2"/>
    <a:srgbClr val="DCB25E"/>
    <a:srgbClr val="A9CED6"/>
    <a:srgbClr val="FF0000"/>
    <a:srgbClr val="00B050"/>
    <a:srgbClr val="3EA18C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97" autoAdjust="0"/>
    <p:restoredTop sz="94280" autoAdjust="0"/>
  </p:normalViewPr>
  <p:slideViewPr>
    <p:cSldViewPr snapToGrid="0">
      <p:cViewPr varScale="1">
        <p:scale>
          <a:sx n="80" d="100"/>
          <a:sy n="80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6F46D4-5C3E-4AA8-9716-220DCAD20686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AD8C7618-02EB-459D-88C8-4CBDB7BDE56C}">
      <dgm:prSet phldrT="[Texto]"/>
      <dgm:spPr/>
      <dgm:t>
        <a:bodyPr/>
        <a:lstStyle/>
        <a:p>
          <a:r>
            <a:rPr lang="es-ES" dirty="0"/>
            <a:t>Las llamadas entrantes y salientes tienen costo para el cliente.</a:t>
          </a:r>
        </a:p>
      </dgm:t>
    </dgm:pt>
    <dgm:pt modelId="{CE912466-5B28-4A09-B5BE-AB27FFE3B801}" type="parTrans" cxnId="{2C75FBAB-A8E6-4CAB-A506-9FE4CAAFCFD3}">
      <dgm:prSet/>
      <dgm:spPr/>
      <dgm:t>
        <a:bodyPr/>
        <a:lstStyle/>
        <a:p>
          <a:endParaRPr lang="es-ES"/>
        </a:p>
      </dgm:t>
    </dgm:pt>
    <dgm:pt modelId="{A3A1863E-BF4D-4C7C-9C06-75F0B5D811F6}" type="sibTrans" cxnId="{2C75FBAB-A8E6-4CAB-A506-9FE4CAAFCFD3}">
      <dgm:prSet/>
      <dgm:spPr/>
      <dgm:t>
        <a:bodyPr/>
        <a:lstStyle/>
        <a:p>
          <a:endParaRPr lang="es-ES"/>
        </a:p>
      </dgm:t>
    </dgm:pt>
    <dgm:pt modelId="{90478C01-1CF5-4A79-904E-884E5901C07E}">
      <dgm:prSet phldrT="[Texto]"/>
      <dgm:spPr/>
      <dgm:t>
        <a:bodyPr/>
        <a:lstStyle/>
        <a:p>
          <a:r>
            <a:rPr lang="es-ES" dirty="0"/>
            <a:t>La casilla de voz no está disponible para el servicio de </a:t>
          </a:r>
          <a:r>
            <a:rPr lang="es-ES" b="1" i="1" u="sng" dirty="0"/>
            <a:t>ROAMING</a:t>
          </a:r>
          <a:r>
            <a:rPr lang="es-ES" dirty="0"/>
            <a:t>.</a:t>
          </a:r>
        </a:p>
      </dgm:t>
    </dgm:pt>
    <dgm:pt modelId="{A38EAF73-AD6F-44E1-BD8B-587EF5D8BBE8}" type="parTrans" cxnId="{F0B2089D-F97C-4515-944D-658B23953263}">
      <dgm:prSet/>
      <dgm:spPr/>
      <dgm:t>
        <a:bodyPr/>
        <a:lstStyle/>
        <a:p>
          <a:endParaRPr lang="es-ES"/>
        </a:p>
      </dgm:t>
    </dgm:pt>
    <dgm:pt modelId="{B099F01E-B65F-44E4-B016-6F2880A21535}" type="sibTrans" cxnId="{F0B2089D-F97C-4515-944D-658B23953263}">
      <dgm:prSet/>
      <dgm:spPr/>
      <dgm:t>
        <a:bodyPr/>
        <a:lstStyle/>
        <a:p>
          <a:endParaRPr lang="es-ES"/>
        </a:p>
      </dgm:t>
    </dgm:pt>
    <dgm:pt modelId="{63B331B2-54DC-4931-9A41-65BD844A0AEA}">
      <dgm:prSet phldrT="[Texto]"/>
      <dgm:spPr/>
      <dgm:t>
        <a:bodyPr/>
        <a:lstStyle/>
        <a:p>
          <a:r>
            <a:rPr lang="es-ES" dirty="0"/>
            <a:t>Los min. consumidos no se descuentan del plan, son adicionales.</a:t>
          </a:r>
        </a:p>
      </dgm:t>
    </dgm:pt>
    <dgm:pt modelId="{4DA9BC28-A986-4AC8-B508-9A89EE25E30D}" type="parTrans" cxnId="{1718B191-A773-4629-9CC6-E69D3EE7E189}">
      <dgm:prSet/>
      <dgm:spPr/>
      <dgm:t>
        <a:bodyPr/>
        <a:lstStyle/>
        <a:p>
          <a:endParaRPr lang="es-ES"/>
        </a:p>
      </dgm:t>
    </dgm:pt>
    <dgm:pt modelId="{6267F74D-7982-46A9-A4AF-27FDC6A9F163}" type="sibTrans" cxnId="{1718B191-A773-4629-9CC6-E69D3EE7E189}">
      <dgm:prSet/>
      <dgm:spPr/>
      <dgm:t>
        <a:bodyPr/>
        <a:lstStyle/>
        <a:p>
          <a:endParaRPr lang="es-ES"/>
        </a:p>
      </dgm:t>
    </dgm:pt>
    <dgm:pt modelId="{FD331E48-CAFD-4DF1-8E1D-E40CB65C186F}">
      <dgm:prSet phldrT="[Texto]"/>
      <dgm:spPr/>
      <dgm:t>
        <a:bodyPr/>
        <a:lstStyle/>
        <a:p>
          <a:r>
            <a:rPr lang="es-ES" dirty="0"/>
            <a:t>Llamadas en Roaming se redondean al minuto superior.</a:t>
          </a:r>
        </a:p>
      </dgm:t>
    </dgm:pt>
    <dgm:pt modelId="{17643475-6B84-474B-A3E4-AF7102151E01}" type="parTrans" cxnId="{34FD806E-3482-4A61-A4AA-044698688F63}">
      <dgm:prSet/>
      <dgm:spPr/>
      <dgm:t>
        <a:bodyPr/>
        <a:lstStyle/>
        <a:p>
          <a:endParaRPr lang="es-ES"/>
        </a:p>
      </dgm:t>
    </dgm:pt>
    <dgm:pt modelId="{04CC40F8-6759-4B80-B9BE-E4C108FBD6E7}" type="sibTrans" cxnId="{34FD806E-3482-4A61-A4AA-044698688F63}">
      <dgm:prSet/>
      <dgm:spPr/>
      <dgm:t>
        <a:bodyPr/>
        <a:lstStyle/>
        <a:p>
          <a:endParaRPr lang="es-ES"/>
        </a:p>
      </dgm:t>
    </dgm:pt>
    <dgm:pt modelId="{A0DB3CB3-ED5F-41F5-BDBF-4B50041BF7BA}">
      <dgm:prSet phldrT="[Texto]"/>
      <dgm:spPr/>
      <dgm:t>
        <a:bodyPr/>
        <a:lstStyle/>
        <a:p>
          <a:r>
            <a:rPr lang="es-ES" dirty="0"/>
            <a:t>Llamada saliente sin costo desde el celular del </a:t>
          </a:r>
          <a:r>
            <a:rPr lang="es-ES" dirty="0" err="1"/>
            <a:t>roamer</a:t>
          </a:r>
          <a:r>
            <a:rPr lang="es-ES" dirty="0"/>
            <a:t> al CAL +5116117779.</a:t>
          </a:r>
        </a:p>
      </dgm:t>
    </dgm:pt>
    <dgm:pt modelId="{2C845094-6FCC-434C-815E-47184D531E87}" type="parTrans" cxnId="{17D2E6C6-2BD9-4C49-94B8-BBD296D20DC5}">
      <dgm:prSet/>
      <dgm:spPr/>
      <dgm:t>
        <a:bodyPr/>
        <a:lstStyle/>
        <a:p>
          <a:endParaRPr lang="es-ES"/>
        </a:p>
      </dgm:t>
    </dgm:pt>
    <dgm:pt modelId="{E1CDC986-5B62-46E8-A1E7-A47E6CB87AB4}" type="sibTrans" cxnId="{17D2E6C6-2BD9-4C49-94B8-BBD296D20DC5}">
      <dgm:prSet/>
      <dgm:spPr/>
      <dgm:t>
        <a:bodyPr/>
        <a:lstStyle/>
        <a:p>
          <a:endParaRPr lang="es-ES"/>
        </a:p>
      </dgm:t>
    </dgm:pt>
    <dgm:pt modelId="{38911480-3D3E-4698-BEBA-2431E7962423}">
      <dgm:prSet phldrT="[Texto]"/>
      <dgm:spPr/>
      <dgm:t>
        <a:bodyPr/>
        <a:lstStyle/>
        <a:p>
          <a:r>
            <a:rPr lang="es-ES" dirty="0"/>
            <a:t>Envío y recepción de MMS tiene costo por cada 1KB consumido.</a:t>
          </a:r>
        </a:p>
      </dgm:t>
    </dgm:pt>
    <dgm:pt modelId="{AE4DEA8B-5676-4DAA-8C20-414F8EF6076D}" type="parTrans" cxnId="{B627CC33-E9A1-4141-8871-601803C888F3}">
      <dgm:prSet/>
      <dgm:spPr/>
      <dgm:t>
        <a:bodyPr/>
        <a:lstStyle/>
        <a:p>
          <a:endParaRPr lang="es-ES"/>
        </a:p>
      </dgm:t>
    </dgm:pt>
    <dgm:pt modelId="{55436AB1-8797-4760-AB02-44A6F8780E2F}" type="sibTrans" cxnId="{B627CC33-E9A1-4141-8871-601803C888F3}">
      <dgm:prSet/>
      <dgm:spPr/>
      <dgm:t>
        <a:bodyPr/>
        <a:lstStyle/>
        <a:p>
          <a:endParaRPr lang="es-ES"/>
        </a:p>
      </dgm:t>
    </dgm:pt>
    <dgm:pt modelId="{C7953024-C903-45F8-8341-9BBDC4F976ED}">
      <dgm:prSet phldrT="[Texto]"/>
      <dgm:spPr/>
      <dgm:t>
        <a:bodyPr/>
        <a:lstStyle/>
        <a:p>
          <a:r>
            <a:rPr lang="es-ES" dirty="0"/>
            <a:t>Envío de SMS tiene costo. Recepción de SMS es gratuito.</a:t>
          </a:r>
        </a:p>
      </dgm:t>
    </dgm:pt>
    <dgm:pt modelId="{6F8BDBB2-046A-4E47-B6AB-636DEBFA2962}" type="parTrans" cxnId="{402BB451-137C-4AC0-A530-4DEF456A78EA}">
      <dgm:prSet/>
      <dgm:spPr/>
      <dgm:t>
        <a:bodyPr/>
        <a:lstStyle/>
        <a:p>
          <a:endParaRPr lang="es-ES"/>
        </a:p>
      </dgm:t>
    </dgm:pt>
    <dgm:pt modelId="{69306576-9F57-4C73-944D-4AE04A9C9B46}" type="sibTrans" cxnId="{402BB451-137C-4AC0-A530-4DEF456A78EA}">
      <dgm:prSet/>
      <dgm:spPr/>
      <dgm:t>
        <a:bodyPr/>
        <a:lstStyle/>
        <a:p>
          <a:endParaRPr lang="es-ES"/>
        </a:p>
      </dgm:t>
    </dgm:pt>
    <dgm:pt modelId="{771348D7-0524-4D66-B247-0D3B051B115D}">
      <dgm:prSet phldrT="[Texto]"/>
      <dgm:spPr/>
      <dgm:t>
        <a:bodyPr/>
        <a:lstStyle/>
        <a:p>
          <a:endParaRPr lang="es-ES"/>
        </a:p>
      </dgm:t>
    </dgm:pt>
    <dgm:pt modelId="{FFF9C31E-C89E-4CC3-BB98-E98F1E678AB2}" type="parTrans" cxnId="{40AEC411-1AC3-4782-9382-10B1E1DD17C5}">
      <dgm:prSet/>
      <dgm:spPr/>
      <dgm:t>
        <a:bodyPr/>
        <a:lstStyle/>
        <a:p>
          <a:endParaRPr lang="es-ES"/>
        </a:p>
      </dgm:t>
    </dgm:pt>
    <dgm:pt modelId="{E25E8D96-A37D-4B01-942F-C017FD3C2EB4}" type="sibTrans" cxnId="{40AEC411-1AC3-4782-9382-10B1E1DD17C5}">
      <dgm:prSet/>
      <dgm:spPr/>
      <dgm:t>
        <a:bodyPr/>
        <a:lstStyle/>
        <a:p>
          <a:endParaRPr lang="es-ES"/>
        </a:p>
      </dgm:t>
    </dgm:pt>
    <dgm:pt modelId="{8022E87F-2F2E-4B8A-A1CB-7A84C789B4EC}">
      <dgm:prSet phldrT="[Texto]"/>
      <dgm:spPr/>
      <dgm:t>
        <a:bodyPr/>
        <a:lstStyle/>
        <a:p>
          <a:endParaRPr lang="es-ES"/>
        </a:p>
      </dgm:t>
    </dgm:pt>
    <dgm:pt modelId="{E983689B-6029-4AF6-A8BC-CB4669CA05E9}" type="parTrans" cxnId="{A2ED1BCF-BB27-4927-A315-0BE1B708DA57}">
      <dgm:prSet/>
      <dgm:spPr/>
      <dgm:t>
        <a:bodyPr/>
        <a:lstStyle/>
        <a:p>
          <a:endParaRPr lang="es-ES"/>
        </a:p>
      </dgm:t>
    </dgm:pt>
    <dgm:pt modelId="{1D3A6C17-B2B9-4E69-8FD5-CA0B0DCB41E9}" type="sibTrans" cxnId="{A2ED1BCF-BB27-4927-A315-0BE1B708DA57}">
      <dgm:prSet/>
      <dgm:spPr/>
      <dgm:t>
        <a:bodyPr/>
        <a:lstStyle/>
        <a:p>
          <a:endParaRPr lang="es-ES"/>
        </a:p>
      </dgm:t>
    </dgm:pt>
    <dgm:pt modelId="{EC6F6DA0-F38B-4312-9E4F-D1BC933CE441}">
      <dgm:prSet phldrT="[Texto]"/>
      <dgm:spPr/>
      <dgm:t>
        <a:bodyPr/>
        <a:lstStyle/>
        <a:p>
          <a:endParaRPr lang="es-ES"/>
        </a:p>
      </dgm:t>
    </dgm:pt>
    <dgm:pt modelId="{2FEA5EC1-770E-4BFD-A017-E3818BD8932A}" type="parTrans" cxnId="{DB629A23-C371-402A-A739-EBB29F3B0D99}">
      <dgm:prSet/>
      <dgm:spPr/>
      <dgm:t>
        <a:bodyPr/>
        <a:lstStyle/>
        <a:p>
          <a:endParaRPr lang="es-ES"/>
        </a:p>
      </dgm:t>
    </dgm:pt>
    <dgm:pt modelId="{B1209598-FA96-4E44-A823-B663EDDF125C}" type="sibTrans" cxnId="{DB629A23-C371-402A-A739-EBB29F3B0D99}">
      <dgm:prSet/>
      <dgm:spPr/>
      <dgm:t>
        <a:bodyPr/>
        <a:lstStyle/>
        <a:p>
          <a:endParaRPr lang="es-ES"/>
        </a:p>
      </dgm:t>
    </dgm:pt>
    <dgm:pt modelId="{04EC3E69-918A-4D40-9C7D-F42699D3856E}" type="pres">
      <dgm:prSet presAssocID="{886F46D4-5C3E-4AA8-9716-220DCAD20686}" presName="Name0" presStyleCnt="0">
        <dgm:presLayoutVars>
          <dgm:chMax val="7"/>
          <dgm:chPref val="7"/>
          <dgm:dir/>
        </dgm:presLayoutVars>
      </dgm:prSet>
      <dgm:spPr/>
    </dgm:pt>
    <dgm:pt modelId="{791AF977-B478-4472-89BC-F12ADA4285A0}" type="pres">
      <dgm:prSet presAssocID="{886F46D4-5C3E-4AA8-9716-220DCAD20686}" presName="Name1" presStyleCnt="0"/>
      <dgm:spPr/>
    </dgm:pt>
    <dgm:pt modelId="{4778B75A-82D7-4242-B467-50D1B1190A67}" type="pres">
      <dgm:prSet presAssocID="{886F46D4-5C3E-4AA8-9716-220DCAD20686}" presName="cycle" presStyleCnt="0"/>
      <dgm:spPr/>
    </dgm:pt>
    <dgm:pt modelId="{B5B3BDC9-EFBA-4C49-91C0-6DE49C68A984}" type="pres">
      <dgm:prSet presAssocID="{886F46D4-5C3E-4AA8-9716-220DCAD20686}" presName="srcNode" presStyleLbl="node1" presStyleIdx="0" presStyleCnt="7"/>
      <dgm:spPr/>
    </dgm:pt>
    <dgm:pt modelId="{02A19A48-67CC-4131-A032-E3A8487E24B6}" type="pres">
      <dgm:prSet presAssocID="{886F46D4-5C3E-4AA8-9716-220DCAD20686}" presName="conn" presStyleLbl="parChTrans1D2" presStyleIdx="0" presStyleCnt="1"/>
      <dgm:spPr/>
    </dgm:pt>
    <dgm:pt modelId="{79E39C7B-73EA-42AA-82DF-40D02C1D8C9A}" type="pres">
      <dgm:prSet presAssocID="{886F46D4-5C3E-4AA8-9716-220DCAD20686}" presName="extraNode" presStyleLbl="node1" presStyleIdx="0" presStyleCnt="7"/>
      <dgm:spPr/>
    </dgm:pt>
    <dgm:pt modelId="{00B6715A-3382-471B-98B2-650B81F6B015}" type="pres">
      <dgm:prSet presAssocID="{886F46D4-5C3E-4AA8-9716-220DCAD20686}" presName="dstNode" presStyleLbl="node1" presStyleIdx="0" presStyleCnt="7"/>
      <dgm:spPr/>
    </dgm:pt>
    <dgm:pt modelId="{D4F81E3F-D8F9-4FA0-9AB5-334C496F625F}" type="pres">
      <dgm:prSet presAssocID="{AD8C7618-02EB-459D-88C8-4CBDB7BDE56C}" presName="text_1" presStyleLbl="node1" presStyleIdx="0" presStyleCnt="7">
        <dgm:presLayoutVars>
          <dgm:bulletEnabled val="1"/>
        </dgm:presLayoutVars>
      </dgm:prSet>
      <dgm:spPr/>
    </dgm:pt>
    <dgm:pt modelId="{9367BD4F-68BF-4B71-9D62-E1B9BF7F1E80}" type="pres">
      <dgm:prSet presAssocID="{AD8C7618-02EB-459D-88C8-4CBDB7BDE56C}" presName="accent_1" presStyleCnt="0"/>
      <dgm:spPr/>
    </dgm:pt>
    <dgm:pt modelId="{F4A82C1D-D09A-4D1D-8976-F9D40C06F823}" type="pres">
      <dgm:prSet presAssocID="{AD8C7618-02EB-459D-88C8-4CBDB7BDE56C}" presName="accentRepeatNode" presStyleLbl="solidFgAcc1" presStyleIdx="0" presStyleCnt="7"/>
      <dgm:spPr/>
    </dgm:pt>
    <dgm:pt modelId="{CB673466-B9F6-43A0-98A3-BCE52D8F8681}" type="pres">
      <dgm:prSet presAssocID="{90478C01-1CF5-4A79-904E-884E5901C07E}" presName="text_2" presStyleLbl="node1" presStyleIdx="1" presStyleCnt="7">
        <dgm:presLayoutVars>
          <dgm:bulletEnabled val="1"/>
        </dgm:presLayoutVars>
      </dgm:prSet>
      <dgm:spPr/>
    </dgm:pt>
    <dgm:pt modelId="{0D93D147-371B-4390-AD76-8BD095334317}" type="pres">
      <dgm:prSet presAssocID="{90478C01-1CF5-4A79-904E-884E5901C07E}" presName="accent_2" presStyleCnt="0"/>
      <dgm:spPr/>
    </dgm:pt>
    <dgm:pt modelId="{6AA94218-1B1E-404B-A0B8-09230F1A3751}" type="pres">
      <dgm:prSet presAssocID="{90478C01-1CF5-4A79-904E-884E5901C07E}" presName="accentRepeatNode" presStyleLbl="solidFgAcc1" presStyleIdx="1" presStyleCnt="7"/>
      <dgm:spPr/>
    </dgm:pt>
    <dgm:pt modelId="{210A1EBF-71BC-4354-9B2E-910961EBF87A}" type="pres">
      <dgm:prSet presAssocID="{63B331B2-54DC-4931-9A41-65BD844A0AEA}" presName="text_3" presStyleLbl="node1" presStyleIdx="2" presStyleCnt="7">
        <dgm:presLayoutVars>
          <dgm:bulletEnabled val="1"/>
        </dgm:presLayoutVars>
      </dgm:prSet>
      <dgm:spPr/>
    </dgm:pt>
    <dgm:pt modelId="{264C6862-99B7-45BB-A9AD-CEE6C3C13F18}" type="pres">
      <dgm:prSet presAssocID="{63B331B2-54DC-4931-9A41-65BD844A0AEA}" presName="accent_3" presStyleCnt="0"/>
      <dgm:spPr/>
    </dgm:pt>
    <dgm:pt modelId="{8CAD9DCB-AC7F-40B2-883C-B1B678558758}" type="pres">
      <dgm:prSet presAssocID="{63B331B2-54DC-4931-9A41-65BD844A0AEA}" presName="accentRepeatNode" presStyleLbl="solidFgAcc1" presStyleIdx="2" presStyleCnt="7"/>
      <dgm:spPr/>
    </dgm:pt>
    <dgm:pt modelId="{5282851B-FAA1-43D9-ADED-76E722323070}" type="pres">
      <dgm:prSet presAssocID="{FD331E48-CAFD-4DF1-8E1D-E40CB65C186F}" presName="text_4" presStyleLbl="node1" presStyleIdx="3" presStyleCnt="7">
        <dgm:presLayoutVars>
          <dgm:bulletEnabled val="1"/>
        </dgm:presLayoutVars>
      </dgm:prSet>
      <dgm:spPr/>
    </dgm:pt>
    <dgm:pt modelId="{F8737846-5234-46EB-8A4E-9070666B0A89}" type="pres">
      <dgm:prSet presAssocID="{FD331E48-CAFD-4DF1-8E1D-E40CB65C186F}" presName="accent_4" presStyleCnt="0"/>
      <dgm:spPr/>
    </dgm:pt>
    <dgm:pt modelId="{A2C722D2-D8D4-4A60-B774-F68EAC2023A6}" type="pres">
      <dgm:prSet presAssocID="{FD331E48-CAFD-4DF1-8E1D-E40CB65C186F}" presName="accentRepeatNode" presStyleLbl="solidFgAcc1" presStyleIdx="3" presStyleCnt="7"/>
      <dgm:spPr/>
    </dgm:pt>
    <dgm:pt modelId="{C64E4B8B-F172-47EA-B514-15389BEF4AE2}" type="pres">
      <dgm:prSet presAssocID="{A0DB3CB3-ED5F-41F5-BDBF-4B50041BF7BA}" presName="text_5" presStyleLbl="node1" presStyleIdx="4" presStyleCnt="7">
        <dgm:presLayoutVars>
          <dgm:bulletEnabled val="1"/>
        </dgm:presLayoutVars>
      </dgm:prSet>
      <dgm:spPr/>
    </dgm:pt>
    <dgm:pt modelId="{669022AE-D327-40CB-B7FA-F535DF07E023}" type="pres">
      <dgm:prSet presAssocID="{A0DB3CB3-ED5F-41F5-BDBF-4B50041BF7BA}" presName="accent_5" presStyleCnt="0"/>
      <dgm:spPr/>
    </dgm:pt>
    <dgm:pt modelId="{83E471E5-A90E-4F7F-B490-71650F97BFB8}" type="pres">
      <dgm:prSet presAssocID="{A0DB3CB3-ED5F-41F5-BDBF-4B50041BF7BA}" presName="accentRepeatNode" presStyleLbl="solidFgAcc1" presStyleIdx="4" presStyleCnt="7"/>
      <dgm:spPr/>
    </dgm:pt>
    <dgm:pt modelId="{EE46527A-44D6-46DB-8AD8-9F0404850BC2}" type="pres">
      <dgm:prSet presAssocID="{38911480-3D3E-4698-BEBA-2431E7962423}" presName="text_6" presStyleLbl="node1" presStyleIdx="5" presStyleCnt="7">
        <dgm:presLayoutVars>
          <dgm:bulletEnabled val="1"/>
        </dgm:presLayoutVars>
      </dgm:prSet>
      <dgm:spPr/>
    </dgm:pt>
    <dgm:pt modelId="{A1AC606C-B2F1-4221-8856-F7406882A2BA}" type="pres">
      <dgm:prSet presAssocID="{38911480-3D3E-4698-BEBA-2431E7962423}" presName="accent_6" presStyleCnt="0"/>
      <dgm:spPr/>
    </dgm:pt>
    <dgm:pt modelId="{EBEC3481-3C1E-49E2-B8B0-3D435E29863E}" type="pres">
      <dgm:prSet presAssocID="{38911480-3D3E-4698-BEBA-2431E7962423}" presName="accentRepeatNode" presStyleLbl="solidFgAcc1" presStyleIdx="5" presStyleCnt="7"/>
      <dgm:spPr/>
    </dgm:pt>
    <dgm:pt modelId="{4FD1A213-6275-408C-B526-536962EBEF28}" type="pres">
      <dgm:prSet presAssocID="{C7953024-C903-45F8-8341-9BBDC4F976ED}" presName="text_7" presStyleLbl="node1" presStyleIdx="6" presStyleCnt="7">
        <dgm:presLayoutVars>
          <dgm:bulletEnabled val="1"/>
        </dgm:presLayoutVars>
      </dgm:prSet>
      <dgm:spPr/>
    </dgm:pt>
    <dgm:pt modelId="{AE3E3B55-6544-4D14-9838-9679760C05CF}" type="pres">
      <dgm:prSet presAssocID="{C7953024-C903-45F8-8341-9BBDC4F976ED}" presName="accent_7" presStyleCnt="0"/>
      <dgm:spPr/>
    </dgm:pt>
    <dgm:pt modelId="{C007C07A-53F6-4423-97FD-0026FE6139A0}" type="pres">
      <dgm:prSet presAssocID="{C7953024-C903-45F8-8341-9BBDC4F976ED}" presName="accentRepeatNode" presStyleLbl="solidFgAcc1" presStyleIdx="6" presStyleCnt="7"/>
      <dgm:spPr/>
    </dgm:pt>
  </dgm:ptLst>
  <dgm:cxnLst>
    <dgm:cxn modelId="{40AEC411-1AC3-4782-9382-10B1E1DD17C5}" srcId="{886F46D4-5C3E-4AA8-9716-220DCAD20686}" destId="{771348D7-0524-4D66-B247-0D3B051B115D}" srcOrd="9" destOrd="0" parTransId="{FFF9C31E-C89E-4CC3-BB98-E98F1E678AB2}" sibTransId="{E25E8D96-A37D-4B01-942F-C017FD3C2EB4}"/>
    <dgm:cxn modelId="{64214F17-6321-42BE-A9A7-8771658BF04D}" type="presOf" srcId="{886F46D4-5C3E-4AA8-9716-220DCAD20686}" destId="{04EC3E69-918A-4D40-9C7D-F42699D3856E}" srcOrd="0" destOrd="0" presId="urn:microsoft.com/office/officeart/2008/layout/VerticalCurvedList"/>
    <dgm:cxn modelId="{DB629A23-C371-402A-A739-EBB29F3B0D99}" srcId="{886F46D4-5C3E-4AA8-9716-220DCAD20686}" destId="{EC6F6DA0-F38B-4312-9E4F-D1BC933CE441}" srcOrd="7" destOrd="0" parTransId="{2FEA5EC1-770E-4BFD-A017-E3818BD8932A}" sibTransId="{B1209598-FA96-4E44-A823-B663EDDF125C}"/>
    <dgm:cxn modelId="{B627CC33-E9A1-4141-8871-601803C888F3}" srcId="{886F46D4-5C3E-4AA8-9716-220DCAD20686}" destId="{38911480-3D3E-4698-BEBA-2431E7962423}" srcOrd="5" destOrd="0" parTransId="{AE4DEA8B-5676-4DAA-8C20-414F8EF6076D}" sibTransId="{55436AB1-8797-4760-AB02-44A6F8780E2F}"/>
    <dgm:cxn modelId="{95C77F39-837A-46FA-B2C8-882E21343C8A}" type="presOf" srcId="{38911480-3D3E-4698-BEBA-2431E7962423}" destId="{EE46527A-44D6-46DB-8AD8-9F0404850BC2}" srcOrd="0" destOrd="0" presId="urn:microsoft.com/office/officeart/2008/layout/VerticalCurvedList"/>
    <dgm:cxn modelId="{87BBB45F-A5D4-440F-93EA-540426918CC5}" type="presOf" srcId="{90478C01-1CF5-4A79-904E-884E5901C07E}" destId="{CB673466-B9F6-43A0-98A3-BCE52D8F8681}" srcOrd="0" destOrd="0" presId="urn:microsoft.com/office/officeart/2008/layout/VerticalCurvedList"/>
    <dgm:cxn modelId="{CBE58647-0EB4-4F72-8153-805B24009CD7}" type="presOf" srcId="{AD8C7618-02EB-459D-88C8-4CBDB7BDE56C}" destId="{D4F81E3F-D8F9-4FA0-9AB5-334C496F625F}" srcOrd="0" destOrd="0" presId="urn:microsoft.com/office/officeart/2008/layout/VerticalCurvedList"/>
    <dgm:cxn modelId="{34FD806E-3482-4A61-A4AA-044698688F63}" srcId="{886F46D4-5C3E-4AA8-9716-220DCAD20686}" destId="{FD331E48-CAFD-4DF1-8E1D-E40CB65C186F}" srcOrd="3" destOrd="0" parTransId="{17643475-6B84-474B-A3E4-AF7102151E01}" sibTransId="{04CC40F8-6759-4B80-B9BE-E4C108FBD6E7}"/>
    <dgm:cxn modelId="{402BB451-137C-4AC0-A530-4DEF456A78EA}" srcId="{886F46D4-5C3E-4AA8-9716-220DCAD20686}" destId="{C7953024-C903-45F8-8341-9BBDC4F976ED}" srcOrd="6" destOrd="0" parTransId="{6F8BDBB2-046A-4E47-B6AB-636DEBFA2962}" sibTransId="{69306576-9F57-4C73-944D-4AE04A9C9B46}"/>
    <dgm:cxn modelId="{43570E86-8843-4B92-899D-13017B7D5B29}" type="presOf" srcId="{A3A1863E-BF4D-4C7C-9C06-75F0B5D811F6}" destId="{02A19A48-67CC-4131-A032-E3A8487E24B6}" srcOrd="0" destOrd="0" presId="urn:microsoft.com/office/officeart/2008/layout/VerticalCurvedList"/>
    <dgm:cxn modelId="{1718B191-A773-4629-9CC6-E69D3EE7E189}" srcId="{886F46D4-5C3E-4AA8-9716-220DCAD20686}" destId="{63B331B2-54DC-4931-9A41-65BD844A0AEA}" srcOrd="2" destOrd="0" parTransId="{4DA9BC28-A986-4AC8-B508-9A89EE25E30D}" sibTransId="{6267F74D-7982-46A9-A4AF-27FDC6A9F163}"/>
    <dgm:cxn modelId="{F0B2089D-F97C-4515-944D-658B23953263}" srcId="{886F46D4-5C3E-4AA8-9716-220DCAD20686}" destId="{90478C01-1CF5-4A79-904E-884E5901C07E}" srcOrd="1" destOrd="0" parTransId="{A38EAF73-AD6F-44E1-BD8B-587EF5D8BBE8}" sibTransId="{B099F01E-B65F-44E4-B016-6F2880A21535}"/>
    <dgm:cxn modelId="{2C75FBAB-A8E6-4CAB-A506-9FE4CAAFCFD3}" srcId="{886F46D4-5C3E-4AA8-9716-220DCAD20686}" destId="{AD8C7618-02EB-459D-88C8-4CBDB7BDE56C}" srcOrd="0" destOrd="0" parTransId="{CE912466-5B28-4A09-B5BE-AB27FFE3B801}" sibTransId="{A3A1863E-BF4D-4C7C-9C06-75F0B5D811F6}"/>
    <dgm:cxn modelId="{C02012B5-FC97-4F36-8ED3-89FB06722F87}" type="presOf" srcId="{FD331E48-CAFD-4DF1-8E1D-E40CB65C186F}" destId="{5282851B-FAA1-43D9-ADED-76E722323070}" srcOrd="0" destOrd="0" presId="urn:microsoft.com/office/officeart/2008/layout/VerticalCurvedList"/>
    <dgm:cxn modelId="{17D2E6C6-2BD9-4C49-94B8-BBD296D20DC5}" srcId="{886F46D4-5C3E-4AA8-9716-220DCAD20686}" destId="{A0DB3CB3-ED5F-41F5-BDBF-4B50041BF7BA}" srcOrd="4" destOrd="0" parTransId="{2C845094-6FCC-434C-815E-47184D531E87}" sibTransId="{E1CDC986-5B62-46E8-A1E7-A47E6CB87AB4}"/>
    <dgm:cxn modelId="{A2ED1BCF-BB27-4927-A315-0BE1B708DA57}" srcId="{886F46D4-5C3E-4AA8-9716-220DCAD20686}" destId="{8022E87F-2F2E-4B8A-A1CB-7A84C789B4EC}" srcOrd="8" destOrd="0" parTransId="{E983689B-6029-4AF6-A8BC-CB4669CA05E9}" sibTransId="{1D3A6C17-B2B9-4E69-8FD5-CA0B0DCB41E9}"/>
    <dgm:cxn modelId="{385998D1-4811-4094-8934-5DBCF9C219C4}" type="presOf" srcId="{A0DB3CB3-ED5F-41F5-BDBF-4B50041BF7BA}" destId="{C64E4B8B-F172-47EA-B514-15389BEF4AE2}" srcOrd="0" destOrd="0" presId="urn:microsoft.com/office/officeart/2008/layout/VerticalCurvedList"/>
    <dgm:cxn modelId="{88671CE8-7A7A-43D9-8DD8-B3588A7D2CC4}" type="presOf" srcId="{C7953024-C903-45F8-8341-9BBDC4F976ED}" destId="{4FD1A213-6275-408C-B526-536962EBEF28}" srcOrd="0" destOrd="0" presId="urn:microsoft.com/office/officeart/2008/layout/VerticalCurvedList"/>
    <dgm:cxn modelId="{891FC2FB-8480-4482-BF6E-00B705165315}" type="presOf" srcId="{63B331B2-54DC-4931-9A41-65BD844A0AEA}" destId="{210A1EBF-71BC-4354-9B2E-910961EBF87A}" srcOrd="0" destOrd="0" presId="urn:microsoft.com/office/officeart/2008/layout/VerticalCurvedList"/>
    <dgm:cxn modelId="{475F83C4-29F4-4909-A4D2-CCB67939230D}" type="presParOf" srcId="{04EC3E69-918A-4D40-9C7D-F42699D3856E}" destId="{791AF977-B478-4472-89BC-F12ADA4285A0}" srcOrd="0" destOrd="0" presId="urn:microsoft.com/office/officeart/2008/layout/VerticalCurvedList"/>
    <dgm:cxn modelId="{6F2FD05A-65FF-4337-81EB-1EE6E8847357}" type="presParOf" srcId="{791AF977-B478-4472-89BC-F12ADA4285A0}" destId="{4778B75A-82D7-4242-B467-50D1B1190A67}" srcOrd="0" destOrd="0" presId="urn:microsoft.com/office/officeart/2008/layout/VerticalCurvedList"/>
    <dgm:cxn modelId="{6D82EC85-9C5D-4F0A-BA80-27CE44623A2B}" type="presParOf" srcId="{4778B75A-82D7-4242-B467-50D1B1190A67}" destId="{B5B3BDC9-EFBA-4C49-91C0-6DE49C68A984}" srcOrd="0" destOrd="0" presId="urn:microsoft.com/office/officeart/2008/layout/VerticalCurvedList"/>
    <dgm:cxn modelId="{AB79A68D-F6FC-400B-BC82-0C9BF3822E45}" type="presParOf" srcId="{4778B75A-82D7-4242-B467-50D1B1190A67}" destId="{02A19A48-67CC-4131-A032-E3A8487E24B6}" srcOrd="1" destOrd="0" presId="urn:microsoft.com/office/officeart/2008/layout/VerticalCurvedList"/>
    <dgm:cxn modelId="{154F8D65-7451-4610-A303-945F3E30536A}" type="presParOf" srcId="{4778B75A-82D7-4242-B467-50D1B1190A67}" destId="{79E39C7B-73EA-42AA-82DF-40D02C1D8C9A}" srcOrd="2" destOrd="0" presId="urn:microsoft.com/office/officeart/2008/layout/VerticalCurvedList"/>
    <dgm:cxn modelId="{62C693DD-589D-4E97-ACD9-EE8EE94E1C26}" type="presParOf" srcId="{4778B75A-82D7-4242-B467-50D1B1190A67}" destId="{00B6715A-3382-471B-98B2-650B81F6B015}" srcOrd="3" destOrd="0" presId="urn:microsoft.com/office/officeart/2008/layout/VerticalCurvedList"/>
    <dgm:cxn modelId="{941996B0-DEE8-43BD-A61F-7C1D30B3930E}" type="presParOf" srcId="{791AF977-B478-4472-89BC-F12ADA4285A0}" destId="{D4F81E3F-D8F9-4FA0-9AB5-334C496F625F}" srcOrd="1" destOrd="0" presId="urn:microsoft.com/office/officeart/2008/layout/VerticalCurvedList"/>
    <dgm:cxn modelId="{CE96F518-4E36-4FB1-B806-C3720361FAC8}" type="presParOf" srcId="{791AF977-B478-4472-89BC-F12ADA4285A0}" destId="{9367BD4F-68BF-4B71-9D62-E1B9BF7F1E80}" srcOrd="2" destOrd="0" presId="urn:microsoft.com/office/officeart/2008/layout/VerticalCurvedList"/>
    <dgm:cxn modelId="{BFD2FAD7-1F80-4E3E-AB65-312EAA8DDBA1}" type="presParOf" srcId="{9367BD4F-68BF-4B71-9D62-E1B9BF7F1E80}" destId="{F4A82C1D-D09A-4D1D-8976-F9D40C06F823}" srcOrd="0" destOrd="0" presId="urn:microsoft.com/office/officeart/2008/layout/VerticalCurvedList"/>
    <dgm:cxn modelId="{5066E288-C139-4C0F-BD63-29AF743B7699}" type="presParOf" srcId="{791AF977-B478-4472-89BC-F12ADA4285A0}" destId="{CB673466-B9F6-43A0-98A3-BCE52D8F8681}" srcOrd="3" destOrd="0" presId="urn:microsoft.com/office/officeart/2008/layout/VerticalCurvedList"/>
    <dgm:cxn modelId="{2D8C8F86-B52A-45EE-95E5-5876C554A6B1}" type="presParOf" srcId="{791AF977-B478-4472-89BC-F12ADA4285A0}" destId="{0D93D147-371B-4390-AD76-8BD095334317}" srcOrd="4" destOrd="0" presId="urn:microsoft.com/office/officeart/2008/layout/VerticalCurvedList"/>
    <dgm:cxn modelId="{29C3902D-BCC5-4B8A-87AB-9C2A4153ED30}" type="presParOf" srcId="{0D93D147-371B-4390-AD76-8BD095334317}" destId="{6AA94218-1B1E-404B-A0B8-09230F1A3751}" srcOrd="0" destOrd="0" presId="urn:microsoft.com/office/officeart/2008/layout/VerticalCurvedList"/>
    <dgm:cxn modelId="{BED9629B-3C02-4C14-81F0-CAA7A0D2F662}" type="presParOf" srcId="{791AF977-B478-4472-89BC-F12ADA4285A0}" destId="{210A1EBF-71BC-4354-9B2E-910961EBF87A}" srcOrd="5" destOrd="0" presId="urn:microsoft.com/office/officeart/2008/layout/VerticalCurvedList"/>
    <dgm:cxn modelId="{9B7E6C80-4B40-4C41-8B63-60CBB2A00BCE}" type="presParOf" srcId="{791AF977-B478-4472-89BC-F12ADA4285A0}" destId="{264C6862-99B7-45BB-A9AD-CEE6C3C13F18}" srcOrd="6" destOrd="0" presId="urn:microsoft.com/office/officeart/2008/layout/VerticalCurvedList"/>
    <dgm:cxn modelId="{2440AD8E-8D31-4869-B2E9-076AE49D25C6}" type="presParOf" srcId="{264C6862-99B7-45BB-A9AD-CEE6C3C13F18}" destId="{8CAD9DCB-AC7F-40B2-883C-B1B678558758}" srcOrd="0" destOrd="0" presId="urn:microsoft.com/office/officeart/2008/layout/VerticalCurvedList"/>
    <dgm:cxn modelId="{F2947743-3CD0-440C-9A43-3F7F1B31A20F}" type="presParOf" srcId="{791AF977-B478-4472-89BC-F12ADA4285A0}" destId="{5282851B-FAA1-43D9-ADED-76E722323070}" srcOrd="7" destOrd="0" presId="urn:microsoft.com/office/officeart/2008/layout/VerticalCurvedList"/>
    <dgm:cxn modelId="{D5018CA5-7D45-418C-A0CD-C7E4258D2F6B}" type="presParOf" srcId="{791AF977-B478-4472-89BC-F12ADA4285A0}" destId="{F8737846-5234-46EB-8A4E-9070666B0A89}" srcOrd="8" destOrd="0" presId="urn:microsoft.com/office/officeart/2008/layout/VerticalCurvedList"/>
    <dgm:cxn modelId="{E23498E4-2BFD-4805-A94C-B8C93967260F}" type="presParOf" srcId="{F8737846-5234-46EB-8A4E-9070666B0A89}" destId="{A2C722D2-D8D4-4A60-B774-F68EAC2023A6}" srcOrd="0" destOrd="0" presId="urn:microsoft.com/office/officeart/2008/layout/VerticalCurvedList"/>
    <dgm:cxn modelId="{59DCA80B-23C5-455D-81EF-0F884ECB9CA3}" type="presParOf" srcId="{791AF977-B478-4472-89BC-F12ADA4285A0}" destId="{C64E4B8B-F172-47EA-B514-15389BEF4AE2}" srcOrd="9" destOrd="0" presId="urn:microsoft.com/office/officeart/2008/layout/VerticalCurvedList"/>
    <dgm:cxn modelId="{FD04E514-D950-494F-A531-DDD8DF1B8930}" type="presParOf" srcId="{791AF977-B478-4472-89BC-F12ADA4285A0}" destId="{669022AE-D327-40CB-B7FA-F535DF07E023}" srcOrd="10" destOrd="0" presId="urn:microsoft.com/office/officeart/2008/layout/VerticalCurvedList"/>
    <dgm:cxn modelId="{1C5A5BE8-D1F0-42B2-B0DC-BA4577528FDA}" type="presParOf" srcId="{669022AE-D327-40CB-B7FA-F535DF07E023}" destId="{83E471E5-A90E-4F7F-B490-71650F97BFB8}" srcOrd="0" destOrd="0" presId="urn:microsoft.com/office/officeart/2008/layout/VerticalCurvedList"/>
    <dgm:cxn modelId="{0A8A58A3-248F-4512-9DF9-F3D0E4BD260C}" type="presParOf" srcId="{791AF977-B478-4472-89BC-F12ADA4285A0}" destId="{EE46527A-44D6-46DB-8AD8-9F0404850BC2}" srcOrd="11" destOrd="0" presId="urn:microsoft.com/office/officeart/2008/layout/VerticalCurvedList"/>
    <dgm:cxn modelId="{8BFB55FB-9189-4853-8029-26FE1C087FC2}" type="presParOf" srcId="{791AF977-B478-4472-89BC-F12ADA4285A0}" destId="{A1AC606C-B2F1-4221-8856-F7406882A2BA}" srcOrd="12" destOrd="0" presId="urn:microsoft.com/office/officeart/2008/layout/VerticalCurvedList"/>
    <dgm:cxn modelId="{3AA831EE-BD3F-4AB2-83F2-E1DA257BADC3}" type="presParOf" srcId="{A1AC606C-B2F1-4221-8856-F7406882A2BA}" destId="{EBEC3481-3C1E-49E2-B8B0-3D435E29863E}" srcOrd="0" destOrd="0" presId="urn:microsoft.com/office/officeart/2008/layout/VerticalCurvedList"/>
    <dgm:cxn modelId="{B0E5A822-D3DF-4C6E-9FA4-08FF5E5865DE}" type="presParOf" srcId="{791AF977-B478-4472-89BC-F12ADA4285A0}" destId="{4FD1A213-6275-408C-B526-536962EBEF28}" srcOrd="13" destOrd="0" presId="urn:microsoft.com/office/officeart/2008/layout/VerticalCurvedList"/>
    <dgm:cxn modelId="{C6EC9514-A646-4F5D-B422-C0373FD1CFD8}" type="presParOf" srcId="{791AF977-B478-4472-89BC-F12ADA4285A0}" destId="{AE3E3B55-6544-4D14-9838-9679760C05CF}" srcOrd="14" destOrd="0" presId="urn:microsoft.com/office/officeart/2008/layout/VerticalCurvedList"/>
    <dgm:cxn modelId="{5F87DB66-9EBC-4CC6-91DD-21F6747FFE6A}" type="presParOf" srcId="{AE3E3B55-6544-4D14-9838-9679760C05CF}" destId="{C007C07A-53F6-4423-97FD-0026FE6139A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A19A48-67CC-4131-A032-E3A8487E24B6}">
      <dsp:nvSpPr>
        <dsp:cNvPr id="0" name=""/>
        <dsp:cNvSpPr/>
      </dsp:nvSpPr>
      <dsp:spPr>
        <a:xfrm>
          <a:off x="-5290163" y="-810563"/>
          <a:ext cx="6302308" cy="6302308"/>
        </a:xfrm>
        <a:prstGeom prst="blockArc">
          <a:avLst>
            <a:gd name="adj1" fmla="val 18900000"/>
            <a:gd name="adj2" fmla="val 2700000"/>
            <a:gd name="adj3" fmla="val 343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F81E3F-D8F9-4FA0-9AB5-334C496F625F}">
      <dsp:nvSpPr>
        <dsp:cNvPr id="0" name=""/>
        <dsp:cNvSpPr/>
      </dsp:nvSpPr>
      <dsp:spPr>
        <a:xfrm>
          <a:off x="328384" y="212806"/>
          <a:ext cx="7503641" cy="4254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768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Las llamadas entrantes y salientes tienen costo para el cliente.</a:t>
          </a:r>
        </a:p>
      </dsp:txBody>
      <dsp:txXfrm>
        <a:off x="328384" y="212806"/>
        <a:ext cx="7503641" cy="425425"/>
      </dsp:txXfrm>
    </dsp:sp>
    <dsp:sp modelId="{F4A82C1D-D09A-4D1D-8976-F9D40C06F823}">
      <dsp:nvSpPr>
        <dsp:cNvPr id="0" name=""/>
        <dsp:cNvSpPr/>
      </dsp:nvSpPr>
      <dsp:spPr>
        <a:xfrm>
          <a:off x="62493" y="159628"/>
          <a:ext cx="531782" cy="5317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73466-B9F6-43A0-98A3-BCE52D8F8681}">
      <dsp:nvSpPr>
        <dsp:cNvPr id="0" name=""/>
        <dsp:cNvSpPr/>
      </dsp:nvSpPr>
      <dsp:spPr>
        <a:xfrm>
          <a:off x="713646" y="851319"/>
          <a:ext cx="7118380" cy="4254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768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La casilla de voz no está disponible para el servicio de </a:t>
          </a:r>
          <a:r>
            <a:rPr lang="es-ES" sz="1600" b="1" i="1" u="sng" kern="1200" dirty="0"/>
            <a:t>ROAMING</a:t>
          </a:r>
          <a:r>
            <a:rPr lang="es-ES" sz="1600" kern="1200" dirty="0"/>
            <a:t>.</a:t>
          </a:r>
        </a:p>
      </dsp:txBody>
      <dsp:txXfrm>
        <a:off x="713646" y="851319"/>
        <a:ext cx="7118380" cy="425425"/>
      </dsp:txXfrm>
    </dsp:sp>
    <dsp:sp modelId="{6AA94218-1B1E-404B-A0B8-09230F1A3751}">
      <dsp:nvSpPr>
        <dsp:cNvPr id="0" name=""/>
        <dsp:cNvSpPr/>
      </dsp:nvSpPr>
      <dsp:spPr>
        <a:xfrm>
          <a:off x="447755" y="798141"/>
          <a:ext cx="531782" cy="5317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A1EBF-71BC-4354-9B2E-910961EBF87A}">
      <dsp:nvSpPr>
        <dsp:cNvPr id="0" name=""/>
        <dsp:cNvSpPr/>
      </dsp:nvSpPr>
      <dsp:spPr>
        <a:xfrm>
          <a:off x="924767" y="1489364"/>
          <a:ext cx="6907258" cy="4254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768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Los min. consumidos no se descuentan del plan, son adicionales.</a:t>
          </a:r>
        </a:p>
      </dsp:txBody>
      <dsp:txXfrm>
        <a:off x="924767" y="1489364"/>
        <a:ext cx="6907258" cy="425425"/>
      </dsp:txXfrm>
    </dsp:sp>
    <dsp:sp modelId="{8CAD9DCB-AC7F-40B2-883C-B1B678558758}">
      <dsp:nvSpPr>
        <dsp:cNvPr id="0" name=""/>
        <dsp:cNvSpPr/>
      </dsp:nvSpPr>
      <dsp:spPr>
        <a:xfrm>
          <a:off x="658876" y="1436186"/>
          <a:ext cx="531782" cy="5317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82851B-FAA1-43D9-ADED-76E722323070}">
      <dsp:nvSpPr>
        <dsp:cNvPr id="0" name=""/>
        <dsp:cNvSpPr/>
      </dsp:nvSpPr>
      <dsp:spPr>
        <a:xfrm>
          <a:off x="992176" y="2127878"/>
          <a:ext cx="6839849" cy="42542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768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Llamadas en Roaming se redondean al minuto superior.</a:t>
          </a:r>
        </a:p>
      </dsp:txBody>
      <dsp:txXfrm>
        <a:off x="992176" y="2127878"/>
        <a:ext cx="6839849" cy="425425"/>
      </dsp:txXfrm>
    </dsp:sp>
    <dsp:sp modelId="{A2C722D2-D8D4-4A60-B774-F68EAC2023A6}">
      <dsp:nvSpPr>
        <dsp:cNvPr id="0" name=""/>
        <dsp:cNvSpPr/>
      </dsp:nvSpPr>
      <dsp:spPr>
        <a:xfrm>
          <a:off x="726285" y="2074699"/>
          <a:ext cx="531782" cy="5317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4E4B8B-F172-47EA-B514-15389BEF4AE2}">
      <dsp:nvSpPr>
        <dsp:cNvPr id="0" name=""/>
        <dsp:cNvSpPr/>
      </dsp:nvSpPr>
      <dsp:spPr>
        <a:xfrm>
          <a:off x="924767" y="2766391"/>
          <a:ext cx="6907258" cy="42542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768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Llamada saliente sin costo desde el celular del </a:t>
          </a:r>
          <a:r>
            <a:rPr lang="es-ES" sz="1600" kern="1200" dirty="0" err="1"/>
            <a:t>roamer</a:t>
          </a:r>
          <a:r>
            <a:rPr lang="es-ES" sz="1600" kern="1200" dirty="0"/>
            <a:t> al CAL +5116117779.</a:t>
          </a:r>
        </a:p>
      </dsp:txBody>
      <dsp:txXfrm>
        <a:off x="924767" y="2766391"/>
        <a:ext cx="6907258" cy="425425"/>
      </dsp:txXfrm>
    </dsp:sp>
    <dsp:sp modelId="{83E471E5-A90E-4F7F-B490-71650F97BFB8}">
      <dsp:nvSpPr>
        <dsp:cNvPr id="0" name=""/>
        <dsp:cNvSpPr/>
      </dsp:nvSpPr>
      <dsp:spPr>
        <a:xfrm>
          <a:off x="658876" y="2713213"/>
          <a:ext cx="531782" cy="5317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6527A-44D6-46DB-8AD8-9F0404850BC2}">
      <dsp:nvSpPr>
        <dsp:cNvPr id="0" name=""/>
        <dsp:cNvSpPr/>
      </dsp:nvSpPr>
      <dsp:spPr>
        <a:xfrm>
          <a:off x="713646" y="3404436"/>
          <a:ext cx="7118380" cy="4254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768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Envío y recepción de MMS tiene costo por cada 1KB consumido.</a:t>
          </a:r>
        </a:p>
      </dsp:txBody>
      <dsp:txXfrm>
        <a:off x="713646" y="3404436"/>
        <a:ext cx="7118380" cy="425425"/>
      </dsp:txXfrm>
    </dsp:sp>
    <dsp:sp modelId="{EBEC3481-3C1E-49E2-B8B0-3D435E29863E}">
      <dsp:nvSpPr>
        <dsp:cNvPr id="0" name=""/>
        <dsp:cNvSpPr/>
      </dsp:nvSpPr>
      <dsp:spPr>
        <a:xfrm>
          <a:off x="447755" y="3351258"/>
          <a:ext cx="531782" cy="5317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D1A213-6275-408C-B526-536962EBEF28}">
      <dsp:nvSpPr>
        <dsp:cNvPr id="0" name=""/>
        <dsp:cNvSpPr/>
      </dsp:nvSpPr>
      <dsp:spPr>
        <a:xfrm>
          <a:off x="328384" y="4042949"/>
          <a:ext cx="7503641" cy="4254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768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Envío de SMS tiene costo. Recepción de SMS es gratuito.</a:t>
          </a:r>
        </a:p>
      </dsp:txBody>
      <dsp:txXfrm>
        <a:off x="328384" y="4042949"/>
        <a:ext cx="7503641" cy="425425"/>
      </dsp:txXfrm>
    </dsp:sp>
    <dsp:sp modelId="{C007C07A-53F6-4423-97FD-0026FE6139A0}">
      <dsp:nvSpPr>
        <dsp:cNvPr id="0" name=""/>
        <dsp:cNvSpPr/>
      </dsp:nvSpPr>
      <dsp:spPr>
        <a:xfrm>
          <a:off x="62493" y="3989771"/>
          <a:ext cx="531782" cy="5317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53AAC-058D-4ED8-B819-B31605818F99}" type="datetimeFigureOut">
              <a:rPr lang="es-PE" smtClean="0"/>
              <a:t>12/10/2017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CF471-BDB1-4D2C-B608-F7B07014127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81615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Indicar los servicios disponibles para ambos canales:</a:t>
            </a:r>
          </a:p>
          <a:p>
            <a:r>
              <a:rPr lang="es-PE" dirty="0"/>
              <a:t>Personas: Servicio </a:t>
            </a:r>
            <a:r>
              <a:rPr lang="es-PE" dirty="0" err="1"/>
              <a:t>postpago</a:t>
            </a:r>
            <a:r>
              <a:rPr lang="es-PE" dirty="0"/>
              <a:t> control/libre y prepago.</a:t>
            </a:r>
          </a:p>
          <a:p>
            <a:r>
              <a:rPr lang="es-PE" dirty="0"/>
              <a:t>Empresas: Servicio </a:t>
            </a:r>
            <a:r>
              <a:rPr lang="es-PE" dirty="0" err="1"/>
              <a:t>postpago</a:t>
            </a:r>
            <a:r>
              <a:rPr lang="es-PE" dirty="0"/>
              <a:t> control/libre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CF471-BDB1-4D2C-B608-F7B070141270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2994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Mencionar que el teléfono fijo prepago solo está disponible para canal personas.</a:t>
            </a:r>
          </a:p>
          <a:p>
            <a:r>
              <a:rPr lang="es-PE" dirty="0"/>
              <a:t>Clientes RUC solo lo pueden adquirir como servicio “</a:t>
            </a:r>
            <a:r>
              <a:rPr lang="es-PE" dirty="0" err="1"/>
              <a:t>Duo</a:t>
            </a:r>
            <a:r>
              <a:rPr lang="es-PE" dirty="0"/>
              <a:t>/Pack Hogar”.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CF471-BDB1-4D2C-B608-F7B070141270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72304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Indicar que para mercado empresas, la modalidad es la misma, solo que el servicio prepago no está disponible para ningún cliente con RUC.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CF471-BDB1-4D2C-B608-F7B070141270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1834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Se ingresará a cada detalle en las próximas tres láminas.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CF471-BDB1-4D2C-B608-F7B070141270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351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Condiciones:</a:t>
            </a:r>
          </a:p>
          <a:p>
            <a:r>
              <a:rPr lang="es-P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Saldo prestado puede usarse únicamente en llamadas a todo destino nacional (no incluye llamadas a teléfonos rurales) y SMS nacionales.</a:t>
            </a:r>
          </a:p>
          <a:p>
            <a:r>
              <a:rPr lang="es-P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vigencia del monto prestado tendrá una validez de 30 días desde la fecha de activación del servicio o hasta que se consuma, lo que ocurra primero.</a:t>
            </a:r>
          </a:p>
          <a:p>
            <a:r>
              <a:rPr lang="es-P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caso se retire el chip del equipo adquirido, se perderá la promoción.</a:t>
            </a:r>
          </a:p>
          <a:p>
            <a:r>
              <a:rPr lang="es-P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acceder a este servicio el cliente deberá ingresar al *144# opción 7 y seguir el flujo de contratación.</a:t>
            </a:r>
          </a:p>
          <a:p>
            <a:r>
              <a:rPr lang="es-P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servicio no aplica para utilizar en llamadas de Larga Distancia Internacional, datos, servicios de valor agregado, concursos, juegos, suscripciones y otros contenidos.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CF471-BDB1-4D2C-B608-F7B070141270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6150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Condiciones: </a:t>
            </a:r>
          </a:p>
          <a:p>
            <a:r>
              <a:rPr lang="es-P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Solo aplica para usuarios Prepago y Renta Control Entel de la tecnología celular que se encuentren activos.</a:t>
            </a:r>
          </a:p>
          <a:p>
            <a:r>
              <a:rPr lang="es-P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usuarios deberán tener saldo de recarga vigente desde donde se les descontará la transferencia más la comisión.</a:t>
            </a:r>
          </a:p>
          <a:p>
            <a:r>
              <a:rPr lang="es-P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saldo transferido puede ser utilizado en cualquiera de nuestros servicios ya que se comporta como una recarga de saldo regular (Voz </a:t>
            </a:r>
            <a:r>
              <a:rPr lang="es-P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Onnet</a:t>
            </a:r>
            <a:r>
              <a:rPr lang="es-P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Voz </a:t>
            </a:r>
            <a:r>
              <a:rPr lang="es-P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Offnet</a:t>
            </a:r>
            <a:r>
              <a:rPr lang="es-P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SMS, bolsas, </a:t>
            </a:r>
            <a:r>
              <a:rPr lang="es-P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s-P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s-P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vigencia del saldo transferido es de 30 días.</a:t>
            </a:r>
          </a:p>
          <a:p>
            <a:r>
              <a:rPr lang="es-P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monto mínimo por Transferencia es de S/. 1.</a:t>
            </a:r>
          </a:p>
          <a:p>
            <a:r>
              <a:rPr lang="es-P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monto máximo por Transferencia es de S/. 5.</a:t>
            </a:r>
          </a:p>
          <a:p>
            <a:r>
              <a:rPr lang="es-P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montos transferidos deben ser números enteros (solo se pueden transferir 1, 2, 3, 4 y 5 soles).</a:t>
            </a:r>
          </a:p>
          <a:p>
            <a:r>
              <a:rPr lang="es-P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comisión cobrada por cada transferencia de saldo es de S/. 0.10.</a:t>
            </a:r>
          </a:p>
          <a:p>
            <a:r>
              <a:rPr lang="es-P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 de cada transferencia, los usuarios deben quedarse como mínimo con S/.1.00 de saldo.</a:t>
            </a:r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CF471-BDB1-4D2C-B608-F7B070141270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18440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Países preferentes: Canadá, EE.UU., Chile.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CF471-BDB1-4D2C-B608-F7B070141270}" type="slidenum">
              <a:rPr lang="es-PE" smtClean="0"/>
              <a:t>26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90915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Importante mencionar que el servicio en nuestros planes ya viene pre configurado en los siguientes servicios:</a:t>
            </a:r>
          </a:p>
          <a:p>
            <a:pPr marL="171450" indent="-171450">
              <a:buFontTx/>
              <a:buChar char="-"/>
            </a:pPr>
            <a:r>
              <a:rPr lang="es-PE" dirty="0"/>
              <a:t>Servicio de voz: viene bloqueado, si está interesado en adquirir el </a:t>
            </a:r>
            <a:r>
              <a:rPr lang="es-PE" dirty="0" err="1"/>
              <a:t>roaming</a:t>
            </a:r>
            <a:r>
              <a:rPr lang="es-PE" dirty="0"/>
              <a:t> de voz se debe generar en una orden de servicios adicionales habilitando la voz.</a:t>
            </a:r>
          </a:p>
          <a:p>
            <a:pPr marL="171450" indent="-171450">
              <a:buFontTx/>
              <a:buChar char="-"/>
            </a:pPr>
            <a:r>
              <a:rPr lang="es-PE" dirty="0"/>
              <a:t>Servicio de datos: viene por default ya activo, para controlados solo puede ingresar con paquete de datos. Los libres en PAYG y paquete de datos.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CF471-BDB1-4D2C-B608-F7B070141270}" type="slidenum">
              <a:rPr lang="es-PE" smtClean="0"/>
              <a:t>31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4890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03064E-3F98-4F05-84B7-BEEF66D9F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Marcador de título 1">
            <a:extLst>
              <a:ext uri="{FF2B5EF4-FFF2-40B4-BE49-F238E27FC236}">
                <a16:creationId xmlns:a16="http://schemas.microsoft.com/office/drawing/2014/main" id="{98903A83-D0DC-4A0C-9421-123BB54E5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985" y="460660"/>
            <a:ext cx="10515600" cy="699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14701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A19FF57-A314-45A9-AC31-DCA44340C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985" y="460660"/>
            <a:ext cx="10515600" cy="699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A972D5-4193-410A-BA34-3316D086E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7606" y="6479227"/>
            <a:ext cx="5174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C7DD0E94-41FC-4F36-9F87-0E887B9A7E59}" type="slidenum">
              <a:rPr lang="es-PE" smtClean="0"/>
              <a:pPr/>
              <a:t>‹Nº›</a:t>
            </a:fld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DEEA02E-0CB1-4976-BE61-9697BD394F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3891" y="500723"/>
            <a:ext cx="578367" cy="60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0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8DC63F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microsoft.com/office/2007/relationships/hdphoto" Target="../media/hdphoto7.wdp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microsoft.com/office/2007/relationships/hdphoto" Target="../media/hdphoto1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image" Target="../media/image44.jpeg"/><Relationship Id="rId10" Type="http://schemas.microsoft.com/office/2007/relationships/hdphoto" Target="../media/hdphoto11.wdp"/><Relationship Id="rId4" Type="http://schemas.openxmlformats.org/officeDocument/2006/relationships/image" Target="../media/image43.jpe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3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5.wdp"/><Relationship Id="rId5" Type="http://schemas.openxmlformats.org/officeDocument/2006/relationships/image" Target="../media/image57.png"/><Relationship Id="rId4" Type="http://schemas.openxmlformats.org/officeDocument/2006/relationships/image" Target="../media/image56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microsoft.com/office/2007/relationships/hdphoto" Target="../media/hdphoto18.wdp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people smartphone wallpaper">
            <a:extLst>
              <a:ext uri="{FF2B5EF4-FFF2-40B4-BE49-F238E27FC236}">
                <a16:creationId xmlns:a16="http://schemas.microsoft.com/office/drawing/2014/main" id="{A801BFA2-C897-40C9-8B14-608B703EB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0B8E90-98C4-4508-B6CC-7C13C5DA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1</a:t>
            </a:fld>
            <a:endParaRPr lang="es-PE"/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AF80FE9A-9990-497D-A8D7-E56F2C6FB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191" y="228781"/>
            <a:ext cx="8288035" cy="1200329"/>
          </a:xfrm>
          <a:prstGeom prst="rect">
            <a:avLst/>
          </a:prstGeom>
          <a:noFill/>
          <a:effectLst/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>
                <a:ln w="11430"/>
                <a:solidFill>
                  <a:srgbClr val="E05206"/>
                </a:solidFill>
                <a:latin typeface="Arial" pitchFamily="34" charset="0"/>
              </a:defRPr>
            </a:lvl1pPr>
          </a:lstStyle>
          <a:p>
            <a:pPr algn="l">
              <a:defRPr/>
            </a:pPr>
            <a:r>
              <a:rPr lang="es-PE" sz="72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</a:rPr>
              <a:t>Servicios Entel_</a:t>
            </a:r>
            <a:endParaRPr lang="es-PE" sz="7200" b="1" i="1" dirty="0">
              <a:ln w="0"/>
              <a:solidFill>
                <a:srgbClr val="FF6702"/>
              </a:solidFill>
            </a:endParaRPr>
          </a:p>
        </p:txBody>
      </p:sp>
      <p:pic>
        <p:nvPicPr>
          <p:cNvPr id="1028" name="Picture 4" descr="Resultado de imagen para increxa logo">
            <a:extLst>
              <a:ext uri="{FF2B5EF4-FFF2-40B4-BE49-F238E27FC236}">
                <a16:creationId xmlns:a16="http://schemas.microsoft.com/office/drawing/2014/main" id="{59E318DD-DB1E-43CA-A268-51515EAB5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147" y="5061496"/>
            <a:ext cx="2216727" cy="90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367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96EF78-5E32-4633-A574-73A4404C2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10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205E9BF-41E3-4181-BF7B-37B16F103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/>
              <a:t>Servicios prepago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93BFB8E-4992-4CB4-8A89-B17BF8193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737" y="2678710"/>
            <a:ext cx="8131062" cy="3444539"/>
          </a:xfrm>
          <a:prstGeom prst="rect">
            <a:avLst/>
          </a:prstGeom>
        </p:spPr>
      </p:pic>
      <p:pic>
        <p:nvPicPr>
          <p:cNvPr id="2050" name="Picture 2" descr="Recarga con Visa">
            <a:extLst>
              <a:ext uri="{FF2B5EF4-FFF2-40B4-BE49-F238E27FC236}">
                <a16:creationId xmlns:a16="http://schemas.microsoft.com/office/drawing/2014/main" id="{B09FD679-B334-4C3A-9C6B-464953AE6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171" y="2203669"/>
            <a:ext cx="72390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2BBEE62-B416-4DD3-8B7A-75289FE1BC13}"/>
              </a:ext>
            </a:extLst>
          </p:cNvPr>
          <p:cNvSpPr/>
          <p:nvPr/>
        </p:nvSpPr>
        <p:spPr>
          <a:xfrm>
            <a:off x="3442231" y="1501000"/>
            <a:ext cx="80095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>
                <a:solidFill>
                  <a:srgbClr val="0051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¿Te quedaste sin saldo?</a:t>
            </a:r>
            <a:endParaRPr lang="es-PE" sz="2000" b="1" dirty="0">
              <a:solidFill>
                <a:srgbClr val="00519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Recarga en línea</a:t>
            </a:r>
          </a:p>
          <a:p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saldo de manera rápida y segura ahora con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4B351FD-FD72-4CB2-9FE0-31A9F8F35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" y="810359"/>
            <a:ext cx="3499428" cy="595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10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B2E9FA-0FC6-41B3-895C-0933A318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11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ECEDDC9-8C04-4B79-AE80-4B8308CF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985" y="460660"/>
            <a:ext cx="10515600" cy="699399"/>
          </a:xfrm>
        </p:spPr>
        <p:txBody>
          <a:bodyPr/>
          <a:lstStyle/>
          <a:p>
            <a:r>
              <a:rPr lang="es-PE" dirty="0"/>
              <a:t>Servicios prepago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B70996-C3E0-4891-AF31-CCD0D4DBD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929" t="28137" r="19167" b="16809"/>
          <a:stretch/>
        </p:blipFill>
        <p:spPr>
          <a:xfrm>
            <a:off x="3789031" y="2705513"/>
            <a:ext cx="7547430" cy="377371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529EB0C-F48C-49C2-BCF2-2CA478701407}"/>
              </a:ext>
            </a:extLst>
          </p:cNvPr>
          <p:cNvSpPr/>
          <p:nvPr/>
        </p:nvSpPr>
        <p:spPr>
          <a:xfrm>
            <a:off x="3789031" y="1509203"/>
            <a:ext cx="75678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400" b="1" dirty="0">
                <a:ln w="0"/>
                <a:solidFill>
                  <a:srgbClr val="0051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Presta Luca</a:t>
            </a:r>
          </a:p>
          <a:p>
            <a:pPr algn="just"/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Presta Luca de Entel te da un sol para cuando te quedes sin saldo. ¡Este servicio no te cobra comisión!</a:t>
            </a:r>
            <a:endParaRPr lang="es-PE" sz="24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9719020-FCD9-4358-B18E-5AC96CE7E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941992"/>
            <a:ext cx="3533595" cy="601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81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93F7381-B1EE-4530-81B7-D4E62310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12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C7822E9-1C43-46AC-A86A-89899B33C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Servicios prepago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DB6DEE9-D4EF-4511-B434-64F88E269082}"/>
              </a:ext>
            </a:extLst>
          </p:cNvPr>
          <p:cNvSpPr/>
          <p:nvPr/>
        </p:nvSpPr>
        <p:spPr>
          <a:xfrm>
            <a:off x="3353859" y="1585124"/>
            <a:ext cx="814145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400" b="1" dirty="0">
                <a:ln w="0"/>
                <a:solidFill>
                  <a:srgbClr val="0051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Transferencia de saldo</a:t>
            </a:r>
          </a:p>
          <a:p>
            <a:pPr algn="just"/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Imagina que te quedas sin minutos justo cuando necesitas hacer esa llamada. ¡Ahora todos pueden compartir su saldo para que siempre estemos conectados con Entel!</a:t>
            </a:r>
            <a:endParaRPr lang="es-PE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2B7678-1C67-416C-A464-C448060DA7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2" t="41900" r="9524" b="9822"/>
          <a:stretch/>
        </p:blipFill>
        <p:spPr>
          <a:xfrm>
            <a:off x="3533891" y="3364280"/>
            <a:ext cx="7781391" cy="26284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8677763-70FB-490E-8B32-765746FF7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660"/>
            <a:ext cx="3687228" cy="627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82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A9F97D7-E257-4054-9FE8-3665516F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13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29BC9A0-6DCD-4788-8FBB-B1A40804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Internet móvil Entel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C8AEFA-954F-4191-B447-B7C8F29AC2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27" r="28020"/>
          <a:stretch/>
        </p:blipFill>
        <p:spPr>
          <a:xfrm rot="10800000">
            <a:off x="1136066" y="3481999"/>
            <a:ext cx="1939638" cy="2952750"/>
          </a:xfrm>
          <a:prstGeom prst="rect">
            <a:avLst/>
          </a:prstGeom>
        </p:spPr>
      </p:pic>
      <p:pic>
        <p:nvPicPr>
          <p:cNvPr id="5" name="Picture 2" descr="http://perusmart.com/wp-content/uploads/2014/12/39248_1-Internet_4GLTE_Entel.jpg">
            <a:extLst>
              <a:ext uri="{FF2B5EF4-FFF2-40B4-BE49-F238E27FC236}">
                <a16:creationId xmlns:a16="http://schemas.microsoft.com/office/drawing/2014/main" id="{B994EBB4-5B5B-4D7E-83DF-071EF035C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75797" y="265590"/>
            <a:ext cx="3998481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1">
            <a:extLst>
              <a:ext uri="{FF2B5EF4-FFF2-40B4-BE49-F238E27FC236}">
                <a16:creationId xmlns:a16="http://schemas.microsoft.com/office/drawing/2014/main" id="{1986ADA6-4D14-4C86-95C6-6FF7C2E1C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1673" y="3287616"/>
            <a:ext cx="6332106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PE" altLang="es-ES" sz="2000" i="1" dirty="0">
                <a:solidFill>
                  <a:srgbClr val="4D4D4D"/>
                </a:solidFill>
                <a:cs typeface="Arial" panose="020B0604020202020204" pitchFamily="34" charset="0"/>
              </a:rPr>
              <a:t>Características:</a:t>
            </a:r>
          </a:p>
          <a:p>
            <a:pPr eaLnBrk="1" hangingPunct="1"/>
            <a:endParaRPr lang="es-PE" altLang="es-ES" sz="1600" dirty="0">
              <a:solidFill>
                <a:srgbClr val="0154A0"/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s-PE" altLang="es-ES" sz="1600" dirty="0">
                <a:solidFill>
                  <a:schemeClr val="bg1">
                    <a:lumMod val="50000"/>
                  </a:schemeClr>
                </a:solidFill>
              </a:rPr>
              <a:t> Servicio móvil con planes a elección de los clientes de acuerdo a sus necesidades.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s-PE" altLang="es-ES" sz="800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s-PE" altLang="es-ES" sz="1600" dirty="0">
                <a:solidFill>
                  <a:schemeClr val="bg1">
                    <a:lumMod val="50000"/>
                  </a:schemeClr>
                </a:solidFill>
              </a:rPr>
              <a:t> Velocidades muy competitivas de navegación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s-PE" altLang="es-ES" sz="800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s-PE" altLang="es-ES" sz="1600" dirty="0">
                <a:solidFill>
                  <a:schemeClr val="bg1">
                    <a:lumMod val="50000"/>
                  </a:schemeClr>
                </a:solidFill>
              </a:rPr>
              <a:t> Instalación sencilla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s-PE" altLang="es-ES" sz="800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s-PE" altLang="es-ES" sz="1600" dirty="0">
                <a:solidFill>
                  <a:schemeClr val="bg1">
                    <a:lumMod val="50000"/>
                  </a:schemeClr>
                </a:solidFill>
              </a:rPr>
              <a:t> Soporte al clientes las 24 horas al día.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s-PE" altLang="es-ES" sz="800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s-PE" altLang="es-ES" sz="1600" dirty="0">
                <a:solidFill>
                  <a:schemeClr val="bg1">
                    <a:lumMod val="50000"/>
                  </a:schemeClr>
                </a:solidFill>
              </a:rPr>
              <a:t> Puede conectarse en laptops, </a:t>
            </a:r>
            <a:r>
              <a:rPr lang="es-PE" altLang="es-ES" sz="1600" dirty="0" err="1">
                <a:solidFill>
                  <a:schemeClr val="bg1">
                    <a:lumMod val="50000"/>
                  </a:schemeClr>
                </a:solidFill>
              </a:rPr>
              <a:t>netbooks</a:t>
            </a:r>
            <a:r>
              <a:rPr lang="es-PE" altLang="es-ES" sz="1600" dirty="0">
                <a:solidFill>
                  <a:schemeClr val="bg1">
                    <a:lumMod val="50000"/>
                  </a:schemeClr>
                </a:solidFill>
              </a:rPr>
              <a:t> y computadoras de escritorio.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B80CA08-9076-41C8-B109-F9AC741BB0FD}"/>
              </a:ext>
            </a:extLst>
          </p:cNvPr>
          <p:cNvSpPr txBox="1"/>
          <p:nvPr/>
        </p:nvSpPr>
        <p:spPr>
          <a:xfrm>
            <a:off x="1498707" y="1720864"/>
            <a:ext cx="5999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Lleva tu conexión a todas partes con Entel. Ahora tu internet más rápido que nunca con la nueva 4G LTE de Entel. </a:t>
            </a:r>
          </a:p>
          <a:p>
            <a:endParaRPr lang="es-E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E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Disponible en Postpago y Prepago.</a:t>
            </a:r>
            <a:endParaRPr lang="es-PE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58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06EA2A6-3E66-4274-86BB-DAF706637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14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168E1D8-8CC3-439C-99A8-DCCA44367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284" y="2888345"/>
            <a:ext cx="10515600" cy="1160058"/>
          </a:xfrm>
        </p:spPr>
        <p:txBody>
          <a:bodyPr>
            <a:normAutofit/>
          </a:bodyPr>
          <a:lstStyle/>
          <a:p>
            <a:r>
              <a:rPr lang="es-PE" sz="4800" dirty="0"/>
              <a:t>Mundo Entel hogar</a:t>
            </a:r>
          </a:p>
        </p:txBody>
      </p:sp>
    </p:spTree>
    <p:extLst>
      <p:ext uri="{BB962C8B-B14F-4D97-AF65-F5344CB8AC3E}">
        <p14:creationId xmlns:p14="http://schemas.microsoft.com/office/powerpoint/2010/main" val="180945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0307DE2-F6CA-4A89-AB48-E0A12F6D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15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7E18555-C1EA-4FEC-8B61-EFE591179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Telefonía fija prepago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5174787-A581-472E-8D22-BF0F52DF7D6B}"/>
              </a:ext>
            </a:extLst>
          </p:cNvPr>
          <p:cNvSpPr txBox="1"/>
          <p:nvPr/>
        </p:nvSpPr>
        <p:spPr>
          <a:xfrm>
            <a:off x="1252126" y="1823577"/>
            <a:ext cx="52396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Telefonía Fija Móvil Entel es un servicio que brindamos, el cual será sólo en Plan Prepago a nivel nacional.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1FD198B-C27C-4921-9320-70185C6B5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90043" y="3463991"/>
            <a:ext cx="1777848" cy="1111155"/>
          </a:xfrm>
          <a:prstGeom prst="roundRect">
            <a:avLst/>
          </a:prstGeom>
          <a:noFill/>
          <a:ln w="9525">
            <a:solidFill>
              <a:srgbClr val="0154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EE6F56E-3CB2-43B7-9ACD-82617BC09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6557" y="3463991"/>
            <a:ext cx="1777847" cy="1111155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CF7A051-A378-463C-85F6-852F5D1AB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295" y="1522841"/>
            <a:ext cx="4738746" cy="473874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83A7728-9A9F-4BE8-9946-97E186B265BD}"/>
              </a:ext>
            </a:extLst>
          </p:cNvPr>
          <p:cNvSpPr txBox="1"/>
          <p:nvPr/>
        </p:nvSpPr>
        <p:spPr>
          <a:xfrm>
            <a:off x="1590043" y="5199898"/>
            <a:ext cx="45638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 teléfono Fijo Entel, no requiere de instalación ni cableado, sólo una fuente de energía donde pueda cargar la batería interna que tiene. </a:t>
            </a:r>
          </a:p>
        </p:txBody>
      </p:sp>
    </p:spTree>
    <p:extLst>
      <p:ext uri="{BB962C8B-B14F-4D97-AF65-F5344CB8AC3E}">
        <p14:creationId xmlns:p14="http://schemas.microsoft.com/office/powerpoint/2010/main" val="3154500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95FD647-E1DD-4E2B-AF37-5E8244E05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16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1B035B3-7718-4175-B3D4-A51CCFA03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Telefonía fija</a:t>
            </a:r>
          </a:p>
        </p:txBody>
      </p:sp>
      <p:pic>
        <p:nvPicPr>
          <p:cNvPr id="5124" name="Picture 4" descr="Resultado de imagen para telefonía fija entel">
            <a:extLst>
              <a:ext uri="{FF2B5EF4-FFF2-40B4-BE49-F238E27FC236}">
                <a16:creationId xmlns:a16="http://schemas.microsoft.com/office/drawing/2014/main" id="{C63577A0-6326-4F0D-87F8-656F8B6B3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8"/>
          <a:stretch/>
        </p:blipFill>
        <p:spPr bwMode="auto">
          <a:xfrm>
            <a:off x="773489" y="3096763"/>
            <a:ext cx="10625711" cy="308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sultado de imagen para telefonía fija entel">
            <a:extLst>
              <a:ext uri="{FF2B5EF4-FFF2-40B4-BE49-F238E27FC236}">
                <a16:creationId xmlns:a16="http://schemas.microsoft.com/office/drawing/2014/main" id="{6C446D9E-5410-451C-9382-BDED19B04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025" y="891775"/>
            <a:ext cx="2314203" cy="201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2437965-62BE-49C4-A56E-6EF4F231C350}"/>
              </a:ext>
            </a:extLst>
          </p:cNvPr>
          <p:cNvSpPr/>
          <p:nvPr/>
        </p:nvSpPr>
        <p:spPr>
          <a:xfrm>
            <a:off x="1263244" y="1414748"/>
            <a:ext cx="3797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Características principales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C37E6AA-5BAD-4B8C-BFED-58D6488FEFEC}"/>
              </a:ext>
            </a:extLst>
          </p:cNvPr>
          <p:cNvSpPr/>
          <p:nvPr/>
        </p:nvSpPr>
        <p:spPr>
          <a:xfrm>
            <a:off x="1244323" y="2070937"/>
            <a:ext cx="6597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Entel_ está en la casa! TELEFONÍA FIJA inalámbrica_</a:t>
            </a:r>
          </a:p>
          <a:p>
            <a:pPr algn="just"/>
            <a:r>
              <a:rPr lang="es-PE" dirty="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Estamos cada vez más cerca.</a:t>
            </a:r>
          </a:p>
        </p:txBody>
      </p:sp>
    </p:spTree>
    <p:extLst>
      <p:ext uri="{BB962C8B-B14F-4D97-AF65-F5344CB8AC3E}">
        <p14:creationId xmlns:p14="http://schemas.microsoft.com/office/powerpoint/2010/main" val="2003809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7BB2B1F-CEAE-49C5-B4F7-17541F3F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17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80C6276-1EAC-4B45-A32F-C72019A3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Telefonía fija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2A777B-1107-47DC-91EF-32A6569FBCBC}"/>
              </a:ext>
            </a:extLst>
          </p:cNvPr>
          <p:cNvSpPr/>
          <p:nvPr/>
        </p:nvSpPr>
        <p:spPr>
          <a:xfrm>
            <a:off x="1233985" y="1458291"/>
            <a:ext cx="4176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Consideraciones importantes</a:t>
            </a:r>
          </a:p>
        </p:txBody>
      </p:sp>
      <p:pic>
        <p:nvPicPr>
          <p:cNvPr id="6146" name="Picture 2" descr="Resultado de imagen para mapa peru png">
            <a:extLst>
              <a:ext uri="{FF2B5EF4-FFF2-40B4-BE49-F238E27FC236}">
                <a16:creationId xmlns:a16="http://schemas.microsoft.com/office/drawing/2014/main" id="{B14ADF26-6EA4-4A33-A2FC-E4DEBD8AD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786" y="1160059"/>
            <a:ext cx="3308368" cy="474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9D18FE8-A6BC-43CF-8749-66CC2A1A2052}"/>
              </a:ext>
            </a:extLst>
          </p:cNvPr>
          <p:cNvSpPr txBox="1"/>
          <p:nvPr/>
        </p:nvSpPr>
        <p:spPr>
          <a:xfrm>
            <a:off x="1233985" y="2218188"/>
            <a:ext cx="63403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 disponible a nivel nacional en todos los puntos de venta.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PE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presenta alguna falla en el servicio, se debe dirigir a una tienda (TP/TPF) para su atención. No se debe retirar el chip del equipo en ninguna situación.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PE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equipo es de fácil instalación ya que no necesita cableado.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PE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cliente tendrá a su disposición las </a:t>
            </a:r>
            <a:r>
              <a:rPr lang="es-PE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superbolsas</a:t>
            </a: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ahorrar y llamar mucho más a todos los operadores a nivel nacional y a nuestros destinos internacionales preferentes desde su teléfono fijo Entel.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PE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414ECC-CE52-490F-A300-2780E1C65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07" y="3534732"/>
            <a:ext cx="1485193" cy="252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9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1749EAE-A444-4C37-B1B4-74CAC1116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508" b="33180"/>
          <a:stretch/>
        </p:blipFill>
        <p:spPr>
          <a:xfrm>
            <a:off x="246744" y="3759200"/>
            <a:ext cx="987242" cy="2705513"/>
          </a:xfrm>
          <a:prstGeom prst="round2DiagRect">
            <a:avLst>
              <a:gd name="adj1" fmla="val 0"/>
              <a:gd name="adj2" fmla="val 0"/>
            </a:avLst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6FD0AB0-7474-4021-878A-3B8C69D8A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18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D6147E0-DCCE-4C11-9707-A7DF0284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Telefonía fija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F2A7F12-B4BA-45C5-B137-0EC711061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180"/>
          <a:stretch/>
        </p:blipFill>
        <p:spPr>
          <a:xfrm>
            <a:off x="246744" y="3759200"/>
            <a:ext cx="11625941" cy="2705513"/>
          </a:xfrm>
          <a:prstGeom prst="round2DiagRect">
            <a:avLst>
              <a:gd name="adj1" fmla="val 26287"/>
              <a:gd name="adj2" fmla="val 0"/>
            </a:avLst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EB62D4C-DE35-43A6-B8E1-0AEAE38FB20C}"/>
              </a:ext>
            </a:extLst>
          </p:cNvPr>
          <p:cNvSpPr/>
          <p:nvPr/>
        </p:nvSpPr>
        <p:spPr>
          <a:xfrm>
            <a:off x="1215080" y="1609362"/>
            <a:ext cx="6597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deseas saber más información con respecto al servicio de telefonía fija puedes encontrarlo en la siguiente ruta: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9E31273-6AC3-4FEF-8B8F-706E59D49B39}"/>
              </a:ext>
            </a:extLst>
          </p:cNvPr>
          <p:cNvSpPr/>
          <p:nvPr/>
        </p:nvSpPr>
        <p:spPr>
          <a:xfrm>
            <a:off x="1445343" y="2661452"/>
            <a:ext cx="9282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corcho – Servicios – T – Telefonía Fija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EA46ED3-FA0C-4195-8906-0387A4A32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" t="18694" r="85847" b="71974"/>
          <a:stretch/>
        </p:blipFill>
        <p:spPr>
          <a:xfrm>
            <a:off x="8185999" y="1609360"/>
            <a:ext cx="3062244" cy="118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11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D5E30B2-0950-41CD-8B78-68DF7321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19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DF4BBA3-4914-4DC0-9AF8-BC0C0534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Internet hogar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86F7A1F4-50C6-4D73-ABBB-D66DE87151FB}"/>
              </a:ext>
            </a:extLst>
          </p:cNvPr>
          <p:cNvGrpSpPr/>
          <p:nvPr/>
        </p:nvGrpSpPr>
        <p:grpSpPr>
          <a:xfrm>
            <a:off x="7622686" y="780418"/>
            <a:ext cx="3691422" cy="5315647"/>
            <a:chOff x="7622686" y="780418"/>
            <a:chExt cx="3691422" cy="5315647"/>
          </a:xfrm>
        </p:grpSpPr>
        <p:pic>
          <p:nvPicPr>
            <p:cNvPr id="7176" name="Picture 8" descr="Imagen relacionada">
              <a:extLst>
                <a:ext uri="{FF2B5EF4-FFF2-40B4-BE49-F238E27FC236}">
                  <a16:creationId xmlns:a16="http://schemas.microsoft.com/office/drawing/2014/main" id="{53986FB2-26A6-4EDF-97FF-83C521A79D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686" y="780418"/>
              <a:ext cx="3691422" cy="531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2C8B0D4F-C853-4BA8-82A5-236F13312742}"/>
                </a:ext>
              </a:extLst>
            </p:cNvPr>
            <p:cNvSpPr/>
            <p:nvPr/>
          </p:nvSpPr>
          <p:spPr>
            <a:xfrm>
              <a:off x="8968664" y="5158901"/>
              <a:ext cx="877478" cy="364709"/>
            </a:xfrm>
            <a:prstGeom prst="rect">
              <a:avLst/>
            </a:prstGeom>
            <a:solidFill>
              <a:srgbClr val="DCDC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7178" name="Picture 10" descr="Resultado de imagen para entel logo">
              <a:extLst>
                <a:ext uri="{FF2B5EF4-FFF2-40B4-BE49-F238E27FC236}">
                  <a16:creationId xmlns:a16="http://schemas.microsoft.com/office/drawing/2014/main" id="{9164AB89-C8C6-431C-88FA-E76E69C966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664" y="5212555"/>
              <a:ext cx="1054885" cy="257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5E2D9439-53D2-413F-A909-BECA1486B975}"/>
              </a:ext>
            </a:extLst>
          </p:cNvPr>
          <p:cNvSpPr txBox="1"/>
          <p:nvPr/>
        </p:nvSpPr>
        <p:spPr>
          <a:xfrm>
            <a:off x="1233985" y="2107138"/>
            <a:ext cx="65497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de comunicación exclusiva </a:t>
            </a:r>
            <a:r>
              <a:rPr lang="es-PE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4G LTE.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Dimensiones: 18.1 mm x 126 mm x 70mm.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Radio de uso: 20 metros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 cables de instalación.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para cualquier Smart TV (velocidad 4Mbps)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Capacidad: Hasta 3 usuarios conectados simultáneamente (no en </a:t>
            </a:r>
            <a:r>
              <a:rPr lang="es-PE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streaming</a:t>
            </a: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FE314F6-210B-4A4B-A2A7-46C27E9ED6F0}"/>
              </a:ext>
            </a:extLst>
          </p:cNvPr>
          <p:cNvSpPr/>
          <p:nvPr/>
        </p:nvSpPr>
        <p:spPr>
          <a:xfrm>
            <a:off x="1233985" y="1469382"/>
            <a:ext cx="3797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Características principales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D016617-532A-41BE-B338-544516B80118}"/>
              </a:ext>
            </a:extLst>
          </p:cNvPr>
          <p:cNvSpPr/>
          <p:nvPr/>
        </p:nvSpPr>
        <p:spPr>
          <a:xfrm>
            <a:off x="1233985" y="4386265"/>
            <a:ext cx="16065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Beneficios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FB98536-BF66-4F26-83DC-76D85797EB3E}"/>
              </a:ext>
            </a:extLst>
          </p:cNvPr>
          <p:cNvSpPr txBox="1"/>
          <p:nvPr/>
        </p:nvSpPr>
        <p:spPr>
          <a:xfrm>
            <a:off x="1233985" y="4923446"/>
            <a:ext cx="6549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costo de mantenimiento.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Pequeño y ligero.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Fácil instalación.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Rápida activación.</a:t>
            </a:r>
          </a:p>
        </p:txBody>
      </p:sp>
    </p:spTree>
    <p:extLst>
      <p:ext uri="{BB962C8B-B14F-4D97-AF65-F5344CB8AC3E}">
        <p14:creationId xmlns:p14="http://schemas.microsoft.com/office/powerpoint/2010/main" val="366951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diagonales redondeadas 4">
            <a:extLst>
              <a:ext uri="{FF2B5EF4-FFF2-40B4-BE49-F238E27FC236}">
                <a16:creationId xmlns:a16="http://schemas.microsoft.com/office/drawing/2014/main" id="{1D961C86-A94E-4EFA-B9C0-94576FFB5B04}"/>
              </a:ext>
            </a:extLst>
          </p:cNvPr>
          <p:cNvSpPr/>
          <p:nvPr/>
        </p:nvSpPr>
        <p:spPr>
          <a:xfrm>
            <a:off x="241300" y="254000"/>
            <a:ext cx="11639550" cy="6197600"/>
          </a:xfrm>
          <a:prstGeom prst="round2DiagRect">
            <a:avLst>
              <a:gd name="adj1" fmla="val 7856"/>
              <a:gd name="adj2" fmla="val 0"/>
            </a:avLst>
          </a:prstGeom>
          <a:solidFill>
            <a:srgbClr val="A9C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9A2A47-41CC-4BE4-84AB-DB7D0512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F0488A-7814-4BB3-8A55-16242F351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44"/>
          <a:stretch/>
        </p:blipFill>
        <p:spPr>
          <a:xfrm>
            <a:off x="5111750" y="1574800"/>
            <a:ext cx="6318250" cy="4572000"/>
          </a:xfrm>
          <a:prstGeom prst="roundRect">
            <a:avLst>
              <a:gd name="adj" fmla="val 19723"/>
            </a:avLst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A188822-5A26-44FE-8B2E-505A697B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2</a:t>
            </a:fld>
            <a:endParaRPr lang="es-PE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8CF7AE-9F88-4876-A561-09B724CB27FB}"/>
              </a:ext>
            </a:extLst>
          </p:cNvPr>
          <p:cNvSpPr txBox="1"/>
          <p:nvPr/>
        </p:nvSpPr>
        <p:spPr>
          <a:xfrm>
            <a:off x="1145084" y="2132516"/>
            <a:ext cx="62553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i="1" dirty="0">
                <a:solidFill>
                  <a:schemeClr val="accent5">
                    <a:lumMod val="50000"/>
                  </a:schemeClr>
                </a:solidFill>
              </a:rPr>
              <a:t>Aprender a ofrecer los diversos servicios que brinda Entel a sus clientes.</a:t>
            </a:r>
          </a:p>
          <a:p>
            <a:endParaRPr lang="es-PE" sz="2400" b="1" i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s-PE" sz="2400" b="1" i="1" dirty="0">
                <a:solidFill>
                  <a:schemeClr val="accent5">
                    <a:lumMod val="50000"/>
                  </a:schemeClr>
                </a:solidFill>
              </a:rPr>
              <a:t>Reforzar las buenas prácticas de acuerdo con la información aprendida.</a:t>
            </a:r>
          </a:p>
        </p:txBody>
      </p:sp>
    </p:spTree>
    <p:extLst>
      <p:ext uri="{BB962C8B-B14F-4D97-AF65-F5344CB8AC3E}">
        <p14:creationId xmlns:p14="http://schemas.microsoft.com/office/powerpoint/2010/main" val="1631890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BE3955A-FC82-4ACC-975D-974959D1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20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130D01-72F9-49BB-B5B5-105562990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Internet hogar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8C4883D-3B4F-4E5A-BE0D-A3490F924184}"/>
              </a:ext>
            </a:extLst>
          </p:cNvPr>
          <p:cNvSpPr/>
          <p:nvPr/>
        </p:nvSpPr>
        <p:spPr>
          <a:xfrm>
            <a:off x="1233985" y="1350546"/>
            <a:ext cx="4176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Consideraciones importantes</a:t>
            </a:r>
          </a:p>
        </p:txBody>
      </p:sp>
      <p:pic>
        <p:nvPicPr>
          <p:cNvPr id="1032" name="Picture 8" descr="Imagen relacionada">
            <a:extLst>
              <a:ext uri="{FF2B5EF4-FFF2-40B4-BE49-F238E27FC236}">
                <a16:creationId xmlns:a16="http://schemas.microsoft.com/office/drawing/2014/main" id="{5666F461-F1F1-443B-8EE5-ED1AE0210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835" y="3611514"/>
            <a:ext cx="3429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E85AB71-A19A-44A3-9766-C9315D806B2E}"/>
              </a:ext>
            </a:extLst>
          </p:cNvPr>
          <p:cNvSpPr/>
          <p:nvPr/>
        </p:nvSpPr>
        <p:spPr>
          <a:xfrm>
            <a:off x="1233985" y="2065317"/>
            <a:ext cx="95171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un cliente utiliza el servicio Internet Hogar en alguna dirección que no fue la registrada en el sistema al momento de firmar el contrato, no podrá gozar del servicio de Internet.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PE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PE" i="1" dirty="0">
                <a:solidFill>
                  <a:srgbClr val="0051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caso el cliente solicite utilizar el Internet Hogar en otra zona con cobertura, procede a realizar un cambio de la dirección de uso.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C358A94-FACE-4B43-A2A0-2DB198472CD4}"/>
              </a:ext>
            </a:extLst>
          </p:cNvPr>
          <p:cNvSpPr/>
          <p:nvPr/>
        </p:nvSpPr>
        <p:spPr>
          <a:xfrm>
            <a:off x="1233984" y="3861133"/>
            <a:ext cx="6496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Zona con cobertura: En 6 departamentos </a:t>
            </a:r>
            <a:r>
              <a:rPr lang="es-PE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 Libertad, Ancash, Lima (Incluye Callao), Ica, Arequipa, Junín).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6F7C8BD-B8F4-46BA-8F62-7A8ADFF956F1}"/>
              </a:ext>
            </a:extLst>
          </p:cNvPr>
          <p:cNvSpPr/>
          <p:nvPr/>
        </p:nvSpPr>
        <p:spPr>
          <a:xfrm>
            <a:off x="1233984" y="4825952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PE" i="1" dirty="0">
                <a:solidFill>
                  <a:srgbClr val="0051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los usuarios del servicio de Internet Hogar, se tiene un control de velocidad que depende del consumo de GB </a:t>
            </a:r>
          </a:p>
        </p:txBody>
      </p:sp>
    </p:spTree>
    <p:extLst>
      <p:ext uri="{BB962C8B-B14F-4D97-AF65-F5344CB8AC3E}">
        <p14:creationId xmlns:p14="http://schemas.microsoft.com/office/powerpoint/2010/main" val="150659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A3365C-34A9-4C2C-99A1-672F50BA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21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77256C8-40EA-439B-88CE-95BDE2380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Internet hogar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43DC557-048C-4540-9851-6FDAA0D8CC6F}"/>
              </a:ext>
            </a:extLst>
          </p:cNvPr>
          <p:cNvGrpSpPr/>
          <p:nvPr/>
        </p:nvGrpSpPr>
        <p:grpSpPr>
          <a:xfrm>
            <a:off x="233795" y="3962400"/>
            <a:ext cx="11639550" cy="2479967"/>
            <a:chOff x="233795" y="3962400"/>
            <a:chExt cx="11639550" cy="2479967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37437B4F-013A-4287-A77B-048963B0D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054" r="92716" b="38064"/>
            <a:stretch/>
          </p:blipFill>
          <p:spPr>
            <a:xfrm>
              <a:off x="233795" y="3962400"/>
              <a:ext cx="847790" cy="1510145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5B34F898-07B0-42C2-8DF2-DA60CA0B4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054" b="24011"/>
            <a:stretch/>
          </p:blipFill>
          <p:spPr>
            <a:xfrm>
              <a:off x="233795" y="3962400"/>
              <a:ext cx="11639550" cy="2479967"/>
            </a:xfrm>
            <a:prstGeom prst="round2DiagRect">
              <a:avLst>
                <a:gd name="adj1" fmla="val 32868"/>
                <a:gd name="adj2" fmla="val 0"/>
              </a:avLst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74E67601-9550-4874-8504-493D069CB21B}"/>
              </a:ext>
            </a:extLst>
          </p:cNvPr>
          <p:cNvSpPr/>
          <p:nvPr/>
        </p:nvSpPr>
        <p:spPr>
          <a:xfrm>
            <a:off x="1081585" y="1709655"/>
            <a:ext cx="6597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deseas saber más información con respecto al servicio de internet fijo puedes encontrarlo en la siguiente ruta: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E5F0C75-8164-4AFD-8A85-9DA1E20B65EE}"/>
              </a:ext>
            </a:extLst>
          </p:cNvPr>
          <p:cNvSpPr/>
          <p:nvPr/>
        </p:nvSpPr>
        <p:spPr>
          <a:xfrm>
            <a:off x="1081585" y="3005567"/>
            <a:ext cx="10215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corcho – Servicios – I – internet fijo – canal personas / empresas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9E82461-2E55-4451-B4E7-E7BA82F31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" t="18694" r="85847" b="71974"/>
          <a:stretch/>
        </p:blipFill>
        <p:spPr>
          <a:xfrm>
            <a:off x="8137493" y="1440217"/>
            <a:ext cx="3062244" cy="118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20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8F08198-86D4-4BB8-B64B-73FBCCD0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22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DC866B1-BBDF-4471-83EA-E23A0D119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806" y="2728686"/>
            <a:ext cx="10515600" cy="1479373"/>
          </a:xfrm>
        </p:spPr>
        <p:txBody>
          <a:bodyPr>
            <a:normAutofit/>
          </a:bodyPr>
          <a:lstStyle/>
          <a:p>
            <a:r>
              <a:rPr lang="es-PE" sz="5400" dirty="0"/>
              <a:t>Llamada por llamada (LDI)</a:t>
            </a:r>
          </a:p>
        </p:txBody>
      </p:sp>
    </p:spTree>
    <p:extLst>
      <p:ext uri="{BB962C8B-B14F-4D97-AF65-F5344CB8AC3E}">
        <p14:creationId xmlns:p14="http://schemas.microsoft.com/office/powerpoint/2010/main" val="4266360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esultado de imagen para extranjero">
            <a:extLst>
              <a:ext uri="{FF2B5EF4-FFF2-40B4-BE49-F238E27FC236}">
                <a16:creationId xmlns:a16="http://schemas.microsoft.com/office/drawing/2014/main" id="{B78EEF1A-A983-4C7C-BECB-CEB56FD53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25" y="2391653"/>
            <a:ext cx="6547606" cy="407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BFE0DC0-9705-4E59-A5BB-5EA07AAE2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23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02AA0E4-443F-4E40-A577-63719FBF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Llamada por llamada (LDI)_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C083BC5-88EB-44B4-96FD-20B59BD76D1E}"/>
              </a:ext>
            </a:extLst>
          </p:cNvPr>
          <p:cNvSpPr/>
          <p:nvPr/>
        </p:nvSpPr>
        <p:spPr>
          <a:xfrm>
            <a:off x="6345084" y="1530509"/>
            <a:ext cx="4482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es llamada por llamada?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8889B2D-920E-473B-973D-18D02CC790EB}"/>
              </a:ext>
            </a:extLst>
          </p:cNvPr>
          <p:cNvSpPr/>
          <p:nvPr/>
        </p:nvSpPr>
        <p:spPr>
          <a:xfrm>
            <a:off x="6491785" y="2322513"/>
            <a:ext cx="4752408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PE" sz="1600" dirty="0">
                <a:solidFill>
                  <a:srgbClr val="766A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Sistema Llamada por Llamada es el mecanismo que permite realizar llamadas LDI utilizando un concesionario de LDI que proporcione un código de identificación (19XX). </a:t>
            </a:r>
          </a:p>
        </p:txBody>
      </p:sp>
      <p:sp>
        <p:nvSpPr>
          <p:cNvPr id="14" name="Bocadillo nube: nube 13">
            <a:extLst>
              <a:ext uri="{FF2B5EF4-FFF2-40B4-BE49-F238E27FC236}">
                <a16:creationId xmlns:a16="http://schemas.microsoft.com/office/drawing/2014/main" id="{394A4F6A-676F-416C-A008-EA9D490F72D8}"/>
              </a:ext>
            </a:extLst>
          </p:cNvPr>
          <p:cNvSpPr/>
          <p:nvPr/>
        </p:nvSpPr>
        <p:spPr>
          <a:xfrm>
            <a:off x="2062323" y="1530509"/>
            <a:ext cx="3765283" cy="1434364"/>
          </a:xfrm>
          <a:prstGeom prst="cloudCallout">
            <a:avLst>
              <a:gd name="adj1" fmla="val -47694"/>
              <a:gd name="adj2" fmla="val 383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93B5390-A2A5-4545-9563-160FCFB3DD33}"/>
              </a:ext>
            </a:extLst>
          </p:cNvPr>
          <p:cNvSpPr/>
          <p:nvPr/>
        </p:nvSpPr>
        <p:spPr>
          <a:xfrm>
            <a:off x="6178273" y="3770182"/>
            <a:ext cx="52082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debemos informar a nuestros clientes con respecto al LDI?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FA3E9A1-81C9-4D7A-8CAD-9521E49C2D81}"/>
              </a:ext>
            </a:extLst>
          </p:cNvPr>
          <p:cNvSpPr/>
          <p:nvPr/>
        </p:nvSpPr>
        <p:spPr>
          <a:xfrm>
            <a:off x="6467402" y="4767338"/>
            <a:ext cx="50371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600" dirty="0">
                <a:solidFill>
                  <a:srgbClr val="766A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Debemos informar SIEMPRE los cuatro códigos y nombres  de las empresas concesionaras de Larga Distancia que están habilitadas en nuestra red.</a:t>
            </a:r>
          </a:p>
          <a:p>
            <a:pPr algn="just"/>
            <a:endParaRPr lang="es-PE" sz="1600" dirty="0">
              <a:solidFill>
                <a:srgbClr val="766A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PE" sz="1600" dirty="0">
                <a:solidFill>
                  <a:srgbClr val="766A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 disponible para canal personas y canal empresas (en ambas modalidades)</a:t>
            </a:r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6093A97-540A-42F8-80C5-8078D8998380}"/>
              </a:ext>
            </a:extLst>
          </p:cNvPr>
          <p:cNvSpPr/>
          <p:nvPr/>
        </p:nvSpPr>
        <p:spPr>
          <a:xfrm>
            <a:off x="2206684" y="1878561"/>
            <a:ext cx="3476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dirty="0">
                <a:solidFill>
                  <a:srgbClr val="DCB2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LDI = Larga Distancia Internacional</a:t>
            </a:r>
          </a:p>
        </p:txBody>
      </p:sp>
    </p:spTree>
    <p:extLst>
      <p:ext uri="{BB962C8B-B14F-4D97-AF65-F5344CB8AC3E}">
        <p14:creationId xmlns:p14="http://schemas.microsoft.com/office/powerpoint/2010/main" val="418266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DD3748E-72D9-455E-BFB4-596BEE3F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24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9A7FFA0-1C45-4854-B8B5-894632BD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Llamada por llamada (LDI)_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98363EF-6466-4E3A-AD29-A423045B9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5084" y="1493608"/>
            <a:ext cx="5140976" cy="43962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3C7073C-E797-49E1-B46D-A5ED0419E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861"/>
          <a:stretch/>
        </p:blipFill>
        <p:spPr>
          <a:xfrm>
            <a:off x="878058" y="2647191"/>
            <a:ext cx="6040726" cy="349282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E5E280E-86D9-42D8-8E7E-BE737FCBA11A}"/>
              </a:ext>
            </a:extLst>
          </p:cNvPr>
          <p:cNvSpPr/>
          <p:nvPr/>
        </p:nvSpPr>
        <p:spPr>
          <a:xfrm>
            <a:off x="878058" y="1493608"/>
            <a:ext cx="52082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Recuerda informar a nuestros clientes los concesionarios LDI que tiene a su disposición</a:t>
            </a:r>
          </a:p>
        </p:txBody>
      </p:sp>
    </p:spTree>
    <p:extLst>
      <p:ext uri="{BB962C8B-B14F-4D97-AF65-F5344CB8AC3E}">
        <p14:creationId xmlns:p14="http://schemas.microsoft.com/office/powerpoint/2010/main" val="417818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F2B7D18-7D46-4717-915A-3CBF3C8D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25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E41BB03-E94D-4644-B117-442A10E95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Llamada por llamada (LDI)_</a:t>
            </a:r>
          </a:p>
        </p:txBody>
      </p:sp>
      <p:pic>
        <p:nvPicPr>
          <p:cNvPr id="6146" name="Picture 2" descr="Resultado de imagen para people animated phone">
            <a:extLst>
              <a:ext uri="{FF2B5EF4-FFF2-40B4-BE49-F238E27FC236}">
                <a16:creationId xmlns:a16="http://schemas.microsoft.com/office/drawing/2014/main" id="{B092342F-E644-4FB7-8571-B88AE385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160" y="635503"/>
            <a:ext cx="2448379" cy="210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FB53814-17A9-441A-8CB3-97B5C81A13ED}"/>
              </a:ext>
            </a:extLst>
          </p:cNvPr>
          <p:cNvSpPr/>
          <p:nvPr/>
        </p:nvSpPr>
        <p:spPr>
          <a:xfrm>
            <a:off x="1558411" y="23839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dirty="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comunicarte con otro país a través de tu operador Entel, tienes que conocer nuestro código de identificación 1990 y marcar de la siguiente forma: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88A5743-F5A3-449C-B9DC-EDE2CBC3AF09}"/>
              </a:ext>
            </a:extLst>
          </p:cNvPr>
          <p:cNvSpPr/>
          <p:nvPr/>
        </p:nvSpPr>
        <p:spPr>
          <a:xfrm>
            <a:off x="1503284" y="1688150"/>
            <a:ext cx="5819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¿Cómo puedo llamar en larga distancia?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306EE1D-E88C-44DA-8E43-463E39D48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39" y="3886199"/>
            <a:ext cx="8386011" cy="169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1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65BD35F-6E2F-4C25-B2A6-AC5894985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26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F41348-ACCF-42D6-B967-7E0605D9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Llamada por llamada (LDI)_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7F8E08C-0E3D-4E0A-AA99-18B542FB0E9E}"/>
              </a:ext>
            </a:extLst>
          </p:cNvPr>
          <p:cNvSpPr/>
          <p:nvPr/>
        </p:nvSpPr>
        <p:spPr>
          <a:xfrm>
            <a:off x="1095502" y="1389016"/>
            <a:ext cx="5679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Nunca olvides de decirle a tus clientes…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FFD692A-83C8-4892-A4D0-FE6CEBC1B612}"/>
              </a:ext>
            </a:extLst>
          </p:cNvPr>
          <p:cNvSpPr/>
          <p:nvPr/>
        </p:nvSpPr>
        <p:spPr>
          <a:xfrm>
            <a:off x="1095502" y="20310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PE" dirty="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minutos que brinda Entel permitirán a los clientes llamar a tres países preferentes, sin costos o tarifas adicionales.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Resultado de imagen para chile icono">
            <a:extLst>
              <a:ext uri="{FF2B5EF4-FFF2-40B4-BE49-F238E27FC236}">
                <a16:creationId xmlns:a16="http://schemas.microsoft.com/office/drawing/2014/main" id="{BCB56845-F520-4D8B-B892-1447075B6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553" y="1732684"/>
            <a:ext cx="1221658" cy="122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n relacionada">
            <a:extLst>
              <a:ext uri="{FF2B5EF4-FFF2-40B4-BE49-F238E27FC236}">
                <a16:creationId xmlns:a16="http://schemas.microsoft.com/office/drawing/2014/main" id="{F1B183BD-55EB-496A-888E-504E98A1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665" y="1732684"/>
            <a:ext cx="1221658" cy="122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n relacionada">
            <a:extLst>
              <a:ext uri="{FF2B5EF4-FFF2-40B4-BE49-F238E27FC236}">
                <a16:creationId xmlns:a16="http://schemas.microsoft.com/office/drawing/2014/main" id="{2805A246-056E-4CCE-8568-848C4C59D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545" y="1685980"/>
            <a:ext cx="1315065" cy="131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16">
            <a:extLst>
              <a:ext uri="{FF2B5EF4-FFF2-40B4-BE49-F238E27FC236}">
                <a16:creationId xmlns:a16="http://schemas.microsoft.com/office/drawing/2014/main" id="{0074DEE8-3A56-42E0-B7DC-2443BB03A97B}"/>
              </a:ext>
            </a:extLst>
          </p:cNvPr>
          <p:cNvGrpSpPr>
            <a:grpSpLocks/>
          </p:cNvGrpSpPr>
          <p:nvPr/>
        </p:nvGrpSpPr>
        <p:grpSpPr bwMode="auto">
          <a:xfrm>
            <a:off x="1263481" y="3828055"/>
            <a:ext cx="9822391" cy="1724128"/>
            <a:chOff x="2029815" y="3915866"/>
            <a:chExt cx="5715026" cy="2684320"/>
          </a:xfrm>
          <a:solidFill>
            <a:srgbClr val="E05206"/>
          </a:solidFill>
        </p:grpSpPr>
        <p:cxnSp>
          <p:nvCxnSpPr>
            <p:cNvPr id="10" name="Straight Connector 75">
              <a:extLst>
                <a:ext uri="{FF2B5EF4-FFF2-40B4-BE49-F238E27FC236}">
                  <a16:creationId xmlns:a16="http://schemas.microsoft.com/office/drawing/2014/main" id="{5BC4CB04-C7D9-4C09-AC04-66AAA14DB2F6}"/>
                </a:ext>
              </a:extLst>
            </p:cNvPr>
            <p:cNvCxnSpPr/>
            <p:nvPr/>
          </p:nvCxnSpPr>
          <p:spPr>
            <a:xfrm>
              <a:off x="2132808" y="3915866"/>
              <a:ext cx="5561996" cy="13166"/>
            </a:xfrm>
            <a:prstGeom prst="line">
              <a:avLst/>
            </a:prstGeom>
            <a:grpFill/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0844A443-92B9-4DB5-957C-3186F90556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9815" y="4693042"/>
              <a:ext cx="2928940" cy="190714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85750" indent="-285750" algn="ctr" eaLnBrk="1" hangingPunct="1">
                <a:spcBef>
                  <a:spcPct val="20000"/>
                </a:spcBef>
                <a:buFontTx/>
                <a:buChar char="-"/>
                <a:defRPr/>
              </a:pPr>
              <a:endPara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 algn="ctr" eaLnBrk="1" hangingPunct="1">
                <a:spcBef>
                  <a:spcPct val="20000"/>
                </a:spcBef>
                <a:buFontTx/>
                <a:buChar char="-"/>
                <a:defRPr/>
              </a:pPr>
              <a:r>
                <a:rPr lang="es-MX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Consume el saldo </a:t>
              </a:r>
              <a:r>
                <a:rPr lang="es-MX" sz="16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bucket</a:t>
              </a:r>
              <a:r>
                <a:rPr lang="es-MX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285750" indent="-285750" algn="ctr" eaLnBrk="1" hangingPunct="1">
                <a:spcBef>
                  <a:spcPct val="20000"/>
                </a:spcBef>
                <a:buFontTx/>
                <a:buChar char="-"/>
                <a:defRPr/>
              </a:pPr>
              <a:r>
                <a:rPr lang="es-MX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Consume los minutos del plan asignado</a:t>
              </a:r>
            </a:p>
            <a:p>
              <a:pPr algn="ctr" eaLnBrk="1" hangingPunct="1">
                <a:spcBef>
                  <a:spcPct val="20000"/>
                </a:spcBef>
                <a:defRPr/>
              </a:pPr>
              <a:endParaRPr lang="es-MX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ounded Rectangle 23">
              <a:extLst>
                <a:ext uri="{FF2B5EF4-FFF2-40B4-BE49-F238E27FC236}">
                  <a16:creationId xmlns:a16="http://schemas.microsoft.com/office/drawing/2014/main" id="{D9D98F0C-2BC7-49BC-B619-D29FFEDCA544}"/>
                </a:ext>
              </a:extLst>
            </p:cNvPr>
            <p:cNvSpPr/>
            <p:nvPr/>
          </p:nvSpPr>
          <p:spPr>
            <a:xfrm>
              <a:off x="2029815" y="4058567"/>
              <a:ext cx="2928940" cy="466084"/>
            </a:xfrm>
            <a:prstGeom prst="roundRect">
              <a:avLst/>
            </a:prstGeom>
            <a:solidFill>
              <a:srgbClr val="FF6702"/>
            </a:solidFill>
            <a:ln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r>
                <a:rPr lang="es-ES" sz="14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1990</a:t>
              </a:r>
              <a:r>
                <a:rPr lang="es-ES" sz="1400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+00+1+305+123456</a:t>
              </a:r>
              <a:endParaRPr lang="en-US" sz="14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ounded Rectangle 80">
              <a:extLst>
                <a:ext uri="{FF2B5EF4-FFF2-40B4-BE49-F238E27FC236}">
                  <a16:creationId xmlns:a16="http://schemas.microsoft.com/office/drawing/2014/main" id="{5249E55D-8F20-4703-BFBE-9560B32964ED}"/>
                </a:ext>
              </a:extLst>
            </p:cNvPr>
            <p:cNvSpPr/>
            <p:nvPr/>
          </p:nvSpPr>
          <p:spPr>
            <a:xfrm>
              <a:off x="5030196" y="4058482"/>
              <a:ext cx="2714645" cy="466168"/>
            </a:xfrm>
            <a:prstGeom prst="roundRect">
              <a:avLst/>
            </a:prstGeom>
            <a:solidFill>
              <a:srgbClr val="FF6702"/>
            </a:solidFill>
            <a:ln>
              <a:noFill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ct val="20000"/>
                </a:spcBef>
                <a:defRPr/>
              </a:pPr>
              <a:r>
                <a:rPr lang="es-ES" sz="14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19XX</a:t>
              </a:r>
              <a:r>
                <a:rPr lang="es-ES" sz="1400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+00+1+305+123456</a:t>
              </a:r>
              <a:r>
                <a:rPr lang="es-MX" sz="1400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en-US" sz="14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36">
              <a:extLst>
                <a:ext uri="{FF2B5EF4-FFF2-40B4-BE49-F238E27FC236}">
                  <a16:creationId xmlns:a16="http://schemas.microsoft.com/office/drawing/2014/main" id="{E64C59BE-C6F5-4CB5-8577-8DE9E84FDF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0190" y="4693042"/>
              <a:ext cx="2714626" cy="183047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20000"/>
                </a:spcBef>
                <a:defRPr/>
              </a:pPr>
              <a:br>
                <a:rPr lang="es-MX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s-MX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Consume la tarjeta Prepago.</a:t>
              </a: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es-MX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 Plan Abierto genera cargos adicionales.</a:t>
              </a:r>
            </a:p>
            <a:p>
              <a:pPr algn="ctr" eaLnBrk="1" hangingPunct="1">
                <a:spcBef>
                  <a:spcPct val="20000"/>
                </a:spcBef>
                <a:defRPr/>
              </a:pPr>
              <a:r>
                <a:rPr lang="es-MX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47244F2-C9FF-4847-8D59-F6E8B38ED1B2}"/>
              </a:ext>
            </a:extLst>
          </p:cNvPr>
          <p:cNvSpPr/>
          <p:nvPr/>
        </p:nvSpPr>
        <p:spPr>
          <a:xfrm>
            <a:off x="1095502" y="3211983"/>
            <a:ext cx="6707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Beneficios de llamar a estos países con el 1990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411E615-E9D2-42D6-A919-2F51F61CF5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545" b="35799"/>
          <a:stretch/>
        </p:blipFill>
        <p:spPr>
          <a:xfrm>
            <a:off x="2982882" y="5681605"/>
            <a:ext cx="1905000" cy="564962"/>
          </a:xfrm>
          <a:prstGeom prst="rect">
            <a:avLst/>
          </a:prstGeom>
        </p:spPr>
      </p:pic>
      <p:pic>
        <p:nvPicPr>
          <p:cNvPr id="18" name="Imagen 7">
            <a:extLst>
              <a:ext uri="{FF2B5EF4-FFF2-40B4-BE49-F238E27FC236}">
                <a16:creationId xmlns:a16="http://schemas.microsoft.com/office/drawing/2014/main" id="{471154BB-9DD1-4A5D-AEA0-DC7C5C64231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38753" b="-2578"/>
          <a:stretch/>
        </p:blipFill>
        <p:spPr bwMode="auto">
          <a:xfrm>
            <a:off x="8026492" y="5624093"/>
            <a:ext cx="1773714" cy="62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n 8">
            <a:extLst>
              <a:ext uri="{FF2B5EF4-FFF2-40B4-BE49-F238E27FC236}">
                <a16:creationId xmlns:a16="http://schemas.microsoft.com/office/drawing/2014/main" id="{33051446-111E-47F9-8DB5-560F1FA5453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1281" y="5612389"/>
            <a:ext cx="1426245" cy="53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n 4">
            <a:extLst>
              <a:ext uri="{FF2B5EF4-FFF2-40B4-BE49-F238E27FC236}">
                <a16:creationId xmlns:a16="http://schemas.microsoft.com/office/drawing/2014/main" id="{2442EE5E-51A9-4FBF-97DA-A5F778AB8F3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0205" y="5712899"/>
            <a:ext cx="1285624" cy="429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9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56ADB94-A36A-4311-9AB4-EF3E3045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27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3094A3-A7B8-43C4-8CD2-30E9955C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Llamada por llamada (LDI)_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2F53530-DBE2-4883-A220-70E227FDD559}"/>
              </a:ext>
            </a:extLst>
          </p:cNvPr>
          <p:cNvSpPr/>
          <p:nvPr/>
        </p:nvSpPr>
        <p:spPr>
          <a:xfrm>
            <a:off x="1215080" y="1609362"/>
            <a:ext cx="6597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deseas saber más información con respecto al servicio de llamada por llamada puedes encontrarlo en la siguiente ruta: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F30082-BC6D-4C77-BB40-9852D0DD5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" t="18694" r="85847" b="71974"/>
          <a:stretch/>
        </p:blipFill>
        <p:spPr>
          <a:xfrm>
            <a:off x="8200513" y="1339924"/>
            <a:ext cx="3062244" cy="118520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1ECED99-3C97-47AB-885E-DF50CE193A48}"/>
              </a:ext>
            </a:extLst>
          </p:cNvPr>
          <p:cNvSpPr/>
          <p:nvPr/>
        </p:nvSpPr>
        <p:spPr>
          <a:xfrm>
            <a:off x="1445343" y="2866880"/>
            <a:ext cx="9282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corcho – Servicios – T – Telefonía – Llamada por Llamada</a:t>
            </a:r>
          </a:p>
        </p:txBody>
      </p:sp>
      <p:pic>
        <p:nvPicPr>
          <p:cNvPr id="9218" name="Picture 2" descr="Resultado de imagen para people animated phone">
            <a:extLst>
              <a:ext uri="{FF2B5EF4-FFF2-40B4-BE49-F238E27FC236}">
                <a16:creationId xmlns:a16="http://schemas.microsoft.com/office/drawing/2014/main" id="{943F7EDE-EDD6-463A-A71A-87CF69A76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794" b="27239"/>
          <a:stretch/>
        </p:blipFill>
        <p:spPr bwMode="auto">
          <a:xfrm>
            <a:off x="261258" y="3773454"/>
            <a:ext cx="11611428" cy="267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03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4EA2F78-0853-457E-A896-94A5DAE6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28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D6BFB7B-2FCD-41D5-A255-F146304A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545" y="2467430"/>
            <a:ext cx="10515600" cy="1450344"/>
          </a:xfrm>
        </p:spPr>
        <p:txBody>
          <a:bodyPr>
            <a:normAutofit/>
          </a:bodyPr>
          <a:lstStyle/>
          <a:p>
            <a:r>
              <a:rPr lang="es-PE" sz="5400" dirty="0" err="1"/>
              <a:t>Roaming</a:t>
            </a:r>
            <a:r>
              <a:rPr lang="es-PE" sz="5400" dirty="0"/>
              <a:t> Internacional</a:t>
            </a:r>
          </a:p>
        </p:txBody>
      </p:sp>
    </p:spTree>
    <p:extLst>
      <p:ext uri="{BB962C8B-B14F-4D97-AF65-F5344CB8AC3E}">
        <p14:creationId xmlns:p14="http://schemas.microsoft.com/office/powerpoint/2010/main" val="175806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B3AFB3-99D8-4027-A692-A3E0CE7F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29</a:t>
            </a:fld>
            <a:endParaRPr lang="es-PE"/>
          </a:p>
        </p:txBody>
      </p:sp>
      <p:pic>
        <p:nvPicPr>
          <p:cNvPr id="6" name="Picture 2" descr="Resultado de imagen para viajero animado">
            <a:extLst>
              <a:ext uri="{FF2B5EF4-FFF2-40B4-BE49-F238E27FC236}">
                <a16:creationId xmlns:a16="http://schemas.microsoft.com/office/drawing/2014/main" id="{715975EA-7EFC-46CA-99E4-8FA4B7F2D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-1" r="76047" b="88487"/>
          <a:stretch/>
        </p:blipFill>
        <p:spPr bwMode="auto">
          <a:xfrm>
            <a:off x="7083204" y="246743"/>
            <a:ext cx="907144" cy="760916"/>
          </a:xfrm>
          <a:prstGeom prst="round2DiagRect">
            <a:avLst>
              <a:gd name="adj1" fmla="val 0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DA86F34-723B-49FA-8CB0-C884EA8E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Roaming</a:t>
            </a:r>
            <a:r>
              <a:rPr lang="es-PE" dirty="0"/>
              <a:t> internacional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03FF5C5-0D6E-4841-B405-E7A6E9010805}"/>
              </a:ext>
            </a:extLst>
          </p:cNvPr>
          <p:cNvSpPr/>
          <p:nvPr/>
        </p:nvSpPr>
        <p:spPr>
          <a:xfrm>
            <a:off x="976737" y="2244667"/>
            <a:ext cx="52667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 un servicio que permite a los usuarios, continuar usando su mismo número mientras visitan otro país, para realizar y recibir llamadas de voz, enviar mensajes de texto, navegar por internet, enviar y recibir correos electrónicos, etc.</a:t>
            </a:r>
            <a:endParaRPr lang="es-PE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Resultado de imagen para viajero animado">
            <a:extLst>
              <a:ext uri="{FF2B5EF4-FFF2-40B4-BE49-F238E27FC236}">
                <a16:creationId xmlns:a16="http://schemas.microsoft.com/office/drawing/2014/main" id="{306C5324-7501-451C-A51A-0944AAEB4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4" r="16790" b="6002"/>
          <a:stretch/>
        </p:blipFill>
        <p:spPr bwMode="auto">
          <a:xfrm>
            <a:off x="7083204" y="246743"/>
            <a:ext cx="4797321" cy="6212111"/>
          </a:xfrm>
          <a:prstGeom prst="round2DiagRect">
            <a:avLst>
              <a:gd name="adj1" fmla="val 14276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606E86F-68AA-410E-A69B-EE484E894F31}"/>
              </a:ext>
            </a:extLst>
          </p:cNvPr>
          <p:cNvSpPr/>
          <p:nvPr/>
        </p:nvSpPr>
        <p:spPr>
          <a:xfrm>
            <a:off x="918681" y="1521548"/>
            <a:ext cx="49792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es el </a:t>
            </a:r>
            <a:r>
              <a:rPr lang="es-PE" sz="2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roaming</a:t>
            </a:r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internacional?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33C6EAE-5277-40A1-A3EC-2C90A3A2521E}"/>
              </a:ext>
            </a:extLst>
          </p:cNvPr>
          <p:cNvSpPr/>
          <p:nvPr/>
        </p:nvSpPr>
        <p:spPr>
          <a:xfrm>
            <a:off x="918681" y="4231218"/>
            <a:ext cx="5936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¿Con cuantos países tenemos convenio?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881A7EA-E0BE-477C-B442-9EB7B5375E3D}"/>
              </a:ext>
            </a:extLst>
          </p:cNvPr>
          <p:cNvSpPr/>
          <p:nvPr/>
        </p:nvSpPr>
        <p:spPr>
          <a:xfrm>
            <a:off x="976737" y="5146775"/>
            <a:ext cx="5711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Convenio con más de </a:t>
            </a:r>
            <a:r>
              <a:rPr lang="es-MX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 países.</a:t>
            </a:r>
            <a:br>
              <a:rPr lang="es-MX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tecnología:</a:t>
            </a:r>
            <a:r>
              <a:rPr lang="es-MX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GSM (2G) ; WCDMA (3G) Smartphone.</a:t>
            </a:r>
            <a:r>
              <a:rPr lang="es-MX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s-E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21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6FFBDA-291B-4E6D-B032-29A8DA6F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3</a:t>
            </a:fld>
            <a:endParaRPr lang="es-PE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1AE19B5-EC35-43D7-BECE-B21C73F3D23C}"/>
              </a:ext>
            </a:extLst>
          </p:cNvPr>
          <p:cNvSpPr/>
          <p:nvPr/>
        </p:nvSpPr>
        <p:spPr>
          <a:xfrm>
            <a:off x="519861" y="347882"/>
            <a:ext cx="942109" cy="955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BE8AB01-23A1-4975-9F01-10FC51BFE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568" y="947854"/>
            <a:ext cx="5956524" cy="892521"/>
          </a:xfrm>
        </p:spPr>
        <p:txBody>
          <a:bodyPr>
            <a:normAutofit/>
          </a:bodyPr>
          <a:lstStyle/>
          <a:p>
            <a:r>
              <a:rPr lang="es-PE" sz="4800" dirty="0"/>
              <a:t>Agenda</a:t>
            </a:r>
          </a:p>
        </p:txBody>
      </p:sp>
      <p:pic>
        <p:nvPicPr>
          <p:cNvPr id="2054" name="Picture 6" descr="Resultado de imagen para agenda">
            <a:extLst>
              <a:ext uri="{FF2B5EF4-FFF2-40B4-BE49-F238E27FC236}">
                <a16:creationId xmlns:a16="http://schemas.microsoft.com/office/drawing/2014/main" id="{77A7CA7D-1E0E-4984-91DC-309C22074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394"/>
          <a:stretch/>
        </p:blipFill>
        <p:spPr bwMode="auto">
          <a:xfrm flipH="1">
            <a:off x="262938" y="603770"/>
            <a:ext cx="2951316" cy="565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9">
            <a:extLst>
              <a:ext uri="{FF2B5EF4-FFF2-40B4-BE49-F238E27FC236}">
                <a16:creationId xmlns:a16="http://schemas.microsoft.com/office/drawing/2014/main" id="{5FDAC74C-EDF5-48F1-BD4A-3EAD352A5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8568" y="2109159"/>
            <a:ext cx="5206267" cy="3477875"/>
          </a:xfrm>
          <a:prstGeom prst="rect">
            <a:avLst/>
          </a:prstGeom>
          <a:noFill/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>
                <a:ln w="11430"/>
                <a:solidFill>
                  <a:srgbClr val="E05206"/>
                </a:solidFill>
                <a:latin typeface="Arial" pitchFamily="34" charset="0"/>
              </a:defRPr>
            </a:lvl1pPr>
          </a:lstStyle>
          <a:p>
            <a:pPr marL="342900" indent="-342900" algn="l" eaLnBrk="1" hangingPunct="1">
              <a:buFont typeface="Wingdings" panose="05000000000000000000" pitchFamily="2" charset="2"/>
              <a:buChar char="ü"/>
              <a:defRPr/>
            </a:pPr>
            <a:r>
              <a:rPr lang="es-ES" sz="2000" dirty="0">
                <a:ln w="0"/>
                <a:solidFill>
                  <a:srgbClr val="4D4D4D"/>
                </a:solidFill>
              </a:rPr>
              <a:t>¿Qué servicios me brinda Entel?_</a:t>
            </a:r>
          </a:p>
          <a:p>
            <a:pPr marL="342900" indent="-342900" algn="l">
              <a:buFont typeface="Wingdings" panose="05000000000000000000" pitchFamily="2" charset="2"/>
              <a:buChar char="ü"/>
              <a:defRPr/>
            </a:pPr>
            <a:r>
              <a:rPr lang="es-ES" sz="2000" dirty="0">
                <a:ln w="0"/>
                <a:solidFill>
                  <a:srgbClr val="4D4D4D"/>
                </a:solidFill>
              </a:rPr>
              <a:t>Tipos de Servicio_ </a:t>
            </a:r>
          </a:p>
          <a:p>
            <a:pPr marL="342900" indent="-342900" algn="l">
              <a:buFont typeface="Wingdings" panose="05000000000000000000" pitchFamily="2" charset="2"/>
              <a:buChar char="ü"/>
              <a:defRPr/>
            </a:pPr>
            <a:r>
              <a:rPr lang="es-ES" sz="2000" dirty="0">
                <a:ln w="0"/>
                <a:solidFill>
                  <a:srgbClr val="4D4D4D"/>
                </a:solidFill>
              </a:rPr>
              <a:t>Modalidad del servicio_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ü"/>
              <a:defRPr/>
            </a:pPr>
            <a:r>
              <a:rPr lang="es-ES" sz="2000" dirty="0">
                <a:ln w="0"/>
                <a:solidFill>
                  <a:srgbClr val="4D4D4D"/>
                </a:solidFill>
              </a:rPr>
              <a:t>Servicio postpago_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ü"/>
              <a:defRPr/>
            </a:pPr>
            <a:r>
              <a:rPr lang="es-ES" sz="2000" dirty="0">
                <a:ln w="0"/>
                <a:solidFill>
                  <a:srgbClr val="4D4D4D"/>
                </a:solidFill>
              </a:rPr>
              <a:t>Servicio prepago_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ü"/>
              <a:defRPr/>
            </a:pPr>
            <a:r>
              <a:rPr lang="es-ES" sz="2000" dirty="0">
                <a:ln w="0"/>
                <a:solidFill>
                  <a:srgbClr val="4D4D4D"/>
                </a:solidFill>
              </a:rPr>
              <a:t>Internet móvil Entel_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ü"/>
              <a:defRPr/>
            </a:pPr>
            <a:r>
              <a:rPr lang="es-ES" sz="2000" dirty="0">
                <a:ln w="0"/>
                <a:solidFill>
                  <a:srgbClr val="4D4D4D"/>
                </a:solidFill>
              </a:rPr>
              <a:t>Telefonía fija_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ü"/>
              <a:defRPr/>
            </a:pPr>
            <a:r>
              <a:rPr lang="es-ES" sz="2000" dirty="0">
                <a:ln w="0"/>
                <a:solidFill>
                  <a:srgbClr val="4D4D4D"/>
                </a:solidFill>
              </a:rPr>
              <a:t>Internet hogar_</a:t>
            </a:r>
          </a:p>
          <a:p>
            <a:pPr marL="342900" indent="-342900" algn="l">
              <a:buFont typeface="Wingdings" panose="05000000000000000000" pitchFamily="2" charset="2"/>
              <a:buChar char="ü"/>
              <a:defRPr/>
            </a:pPr>
            <a:r>
              <a:rPr lang="es-ES" sz="2000" dirty="0">
                <a:ln w="0"/>
                <a:solidFill>
                  <a:srgbClr val="4D4D4D"/>
                </a:solidFill>
              </a:rPr>
              <a:t>Llamada por llamada_</a:t>
            </a:r>
          </a:p>
          <a:p>
            <a:pPr marL="342900" indent="-342900" algn="l">
              <a:buFont typeface="Wingdings" panose="05000000000000000000" pitchFamily="2" charset="2"/>
              <a:buChar char="ü"/>
              <a:defRPr/>
            </a:pPr>
            <a:r>
              <a:rPr lang="es-ES" sz="2000" dirty="0" err="1">
                <a:ln w="0"/>
                <a:solidFill>
                  <a:srgbClr val="4D4D4D"/>
                </a:solidFill>
              </a:rPr>
              <a:t>Roaming</a:t>
            </a:r>
            <a:r>
              <a:rPr lang="es-ES" sz="2000" dirty="0">
                <a:ln w="0"/>
                <a:solidFill>
                  <a:srgbClr val="4D4D4D"/>
                </a:solidFill>
              </a:rPr>
              <a:t> internacional_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ü"/>
              <a:defRPr/>
            </a:pPr>
            <a:r>
              <a:rPr lang="es-ES" sz="2000" dirty="0">
                <a:ln w="0"/>
                <a:solidFill>
                  <a:srgbClr val="4D4D4D"/>
                </a:solidFill>
              </a:rPr>
              <a:t>Canales de Autoatención_</a:t>
            </a:r>
            <a:endParaRPr lang="es-PE" sz="2000" dirty="0">
              <a:ln w="0"/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124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1CA2D4C-3A8D-44A5-9392-DFDEC0061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81" y="2898418"/>
            <a:ext cx="3478131" cy="3264955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1C8C4E4-4EC2-4D86-86B2-2595B007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30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C48FEE6-CB02-4564-9E35-619302BBC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Roaming</a:t>
            </a:r>
            <a:r>
              <a:rPr lang="es-PE" dirty="0"/>
              <a:t> internacional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7789798-EBC3-4889-95C6-5F90EFA59F45}"/>
              </a:ext>
            </a:extLst>
          </p:cNvPr>
          <p:cNvSpPr/>
          <p:nvPr/>
        </p:nvSpPr>
        <p:spPr>
          <a:xfrm>
            <a:off x="918681" y="1521548"/>
            <a:ext cx="50818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beneficios brinda el servicio? </a:t>
            </a:r>
          </a:p>
        </p:txBody>
      </p:sp>
      <p:pic>
        <p:nvPicPr>
          <p:cNvPr id="1026" name="Picture 2" descr="Resultado de imagen para icono roaming">
            <a:extLst>
              <a:ext uri="{FF2B5EF4-FFF2-40B4-BE49-F238E27FC236}">
                <a16:creationId xmlns:a16="http://schemas.microsoft.com/office/drawing/2014/main" id="{3A816094-7997-4588-B651-2B58F19A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096" y="460660"/>
            <a:ext cx="981382" cy="98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icono roaming">
            <a:extLst>
              <a:ext uri="{FF2B5EF4-FFF2-40B4-BE49-F238E27FC236}">
                <a16:creationId xmlns:a16="http://schemas.microsoft.com/office/drawing/2014/main" id="{104BF140-3692-4D5A-BCD2-18A68E6C5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197" y="2402757"/>
            <a:ext cx="694403" cy="69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5319FBE-3E39-43BA-9886-EF5D654561E4}"/>
              </a:ext>
            </a:extLst>
          </p:cNvPr>
          <p:cNvSpPr/>
          <p:nvPr/>
        </p:nvSpPr>
        <p:spPr>
          <a:xfrm>
            <a:off x="4671581" y="2426792"/>
            <a:ext cx="5266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 número viaja contigo, llama y recibe llamadas como si estuvieras en Perú.</a:t>
            </a:r>
            <a:endParaRPr lang="es-PE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4" descr="Resultado de imagen para icono roaming">
            <a:extLst>
              <a:ext uri="{FF2B5EF4-FFF2-40B4-BE49-F238E27FC236}">
                <a16:creationId xmlns:a16="http://schemas.microsoft.com/office/drawing/2014/main" id="{76C9262F-90A3-44FD-A105-A70D797B2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00" y="3454809"/>
            <a:ext cx="694403" cy="69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C7A7D1D-F572-400B-AB8A-0BC10CA6B4A4}"/>
              </a:ext>
            </a:extLst>
          </p:cNvPr>
          <p:cNvSpPr/>
          <p:nvPr/>
        </p:nvSpPr>
        <p:spPr>
          <a:xfrm>
            <a:off x="5439725" y="3478844"/>
            <a:ext cx="5474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Siempre comunicado. Navega con tu celular desde cualquier parte del mundo e intercambia SMS.</a:t>
            </a:r>
            <a:endParaRPr lang="es-PE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4" descr="Resultado de imagen para icono roaming">
            <a:extLst>
              <a:ext uri="{FF2B5EF4-FFF2-40B4-BE49-F238E27FC236}">
                <a16:creationId xmlns:a16="http://schemas.microsoft.com/office/drawing/2014/main" id="{851A6DD5-4CC6-45C5-8281-FB409A157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003" y="4530896"/>
            <a:ext cx="694403" cy="69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96683FF4-FF1D-4566-99CE-8DCB21ABFEC0}"/>
              </a:ext>
            </a:extLst>
          </p:cNvPr>
          <p:cNvSpPr/>
          <p:nvPr/>
        </p:nvSpPr>
        <p:spPr>
          <a:xfrm>
            <a:off x="6134128" y="4554931"/>
            <a:ext cx="5474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Compra paquete de datos. Ofrecemos paquetes de megas según tus necesidades de navegación.</a:t>
            </a:r>
            <a:endParaRPr lang="es-PE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0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60E6157-71B7-4907-B387-D72722A38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31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DDE5A6E-C7D1-4B0A-B2C0-9FC58DFE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Roaming</a:t>
            </a:r>
            <a:r>
              <a:rPr lang="es-PE" dirty="0"/>
              <a:t> internacional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39D329-AC67-45A3-83FF-8912204E1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76"/>
          <a:stretch/>
        </p:blipFill>
        <p:spPr>
          <a:xfrm>
            <a:off x="261491" y="1580416"/>
            <a:ext cx="4125685" cy="4869543"/>
          </a:xfrm>
          <a:prstGeom prst="rect">
            <a:avLst/>
          </a:prstGeom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205730AA-12DE-4918-9F69-AAE403D0BE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352963"/>
              </p:ext>
            </p:extLst>
          </p:nvPr>
        </p:nvGraphicFramePr>
        <p:xfrm>
          <a:off x="3662131" y="1479052"/>
          <a:ext cx="7894520" cy="4681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3417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A19A48-67CC-4131-A032-E3A8487E2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2A19A48-67CC-4131-A032-E3A8487E24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A82C1D-D09A-4D1D-8976-F9D40C06F8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F4A82C1D-D09A-4D1D-8976-F9D40C06F8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F81E3F-D8F9-4FA0-9AB5-334C496F6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D4F81E3F-D8F9-4FA0-9AB5-334C496F62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A94218-1B1E-404B-A0B8-09230F1A37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6AA94218-1B1E-404B-A0B8-09230F1A37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673466-B9F6-43A0-98A3-BCE52D8F86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CB673466-B9F6-43A0-98A3-BCE52D8F86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AD9DCB-AC7F-40B2-883C-B1B678558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8CAD9DCB-AC7F-40B2-883C-B1B678558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0A1EBF-71BC-4354-9B2E-910961EBF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210A1EBF-71BC-4354-9B2E-910961EBF8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C722D2-D8D4-4A60-B774-F68EAC2023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A2C722D2-D8D4-4A60-B774-F68EAC2023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82851B-FAA1-43D9-ADED-76E7223230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5282851B-FAA1-43D9-ADED-76E7223230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3E471E5-A90E-4F7F-B490-71650F97B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83E471E5-A90E-4F7F-B490-71650F97BF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4E4B8B-F172-47EA-B514-15389BEF4A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C64E4B8B-F172-47EA-B514-15389BEF4A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EC3481-3C1E-49E2-B8B0-3D435E2986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EBEC3481-3C1E-49E2-B8B0-3D435E2986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46527A-44D6-46DB-8AD8-9F0404850B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graphicEl>
                                              <a:dgm id="{EE46527A-44D6-46DB-8AD8-9F0404850B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07C07A-53F6-4423-97FD-0026FE6139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graphicEl>
                                              <a:dgm id="{C007C07A-53F6-4423-97FD-0026FE6139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FD1A213-6275-408C-B526-536962EBE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dgm id="{4FD1A213-6275-408C-B526-536962EBEF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9712442-876C-4918-87B2-6B998FC24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32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68E688A-C1BE-46A4-9088-3F9E90B4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Roaming</a:t>
            </a:r>
            <a:r>
              <a:rPr lang="es-PE" dirty="0"/>
              <a:t> internacional</a:t>
            </a:r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FC662E0D-0315-4555-82DA-1E3E19C5F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312" y="3369373"/>
            <a:ext cx="4530437" cy="2689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s-VE" altLang="en-US" sz="1400" b="1" i="1" dirty="0">
                <a:solidFill>
                  <a:srgbClr val="FF6702"/>
                </a:solidFill>
                <a:cs typeface="Arial" panose="020B0604020202020204" pitchFamily="34" charset="0"/>
              </a:rPr>
              <a:t>Estoy en Paris y quiero llamar a Miami…</a:t>
            </a:r>
          </a:p>
          <a:p>
            <a:pPr algn="ctr" eaLnBrk="1" hangingPunct="1">
              <a:spcBef>
                <a:spcPct val="20000"/>
              </a:spcBef>
            </a:pPr>
            <a:endParaRPr lang="es-VE" altLang="en-US" sz="800" b="1" dirty="0">
              <a:solidFill>
                <a:srgbClr val="0154A0"/>
              </a:solidFill>
              <a:cs typeface="Arial" panose="020B060402020202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es-VE" altLang="en-US" sz="1400" dirty="0">
                <a:solidFill>
                  <a:srgbClr val="4D4D4D"/>
                </a:solidFill>
                <a:cs typeface="Arial" panose="020B0604020202020204" pitchFamily="34" charset="0"/>
              </a:rPr>
              <a:t>( + = 00 ) (cód. país) (cód. ciudad) ( # telefónico)</a:t>
            </a:r>
          </a:p>
          <a:p>
            <a:pPr eaLnBrk="1" hangingPunct="1">
              <a:spcBef>
                <a:spcPct val="20000"/>
              </a:spcBef>
            </a:pPr>
            <a:r>
              <a:rPr lang="es-VE" altLang="en-US" sz="1400" dirty="0">
                <a:solidFill>
                  <a:srgbClr val="4D4D4D"/>
                </a:solidFill>
                <a:cs typeface="Arial" panose="020B0604020202020204" pitchFamily="34" charset="0"/>
              </a:rPr>
              <a:t>        </a:t>
            </a:r>
            <a:r>
              <a:rPr lang="es-VE" altLang="en-US" sz="1400" b="1" dirty="0">
                <a:solidFill>
                  <a:srgbClr val="4D4D4D"/>
                </a:solidFill>
                <a:cs typeface="Arial" panose="020B0604020202020204" pitchFamily="34" charset="0"/>
              </a:rPr>
              <a:t>+                   1                305            214-1514</a:t>
            </a:r>
          </a:p>
          <a:p>
            <a:pPr lvl="1" eaLnBrk="1" hangingPunct="1">
              <a:spcBef>
                <a:spcPct val="10000"/>
              </a:spcBef>
            </a:pPr>
            <a:r>
              <a:rPr lang="es-VE" altLang="en-US" sz="1400" dirty="0">
                <a:solidFill>
                  <a:srgbClr val="4D4D4D"/>
                </a:solidFill>
                <a:cs typeface="Arial" panose="020B0604020202020204" pitchFamily="34" charset="0"/>
              </a:rPr>
              <a:t>                  Usa            Miami        # telefónico</a:t>
            </a:r>
          </a:p>
          <a:p>
            <a:pPr algn="ctr" eaLnBrk="1" hangingPunct="1">
              <a:spcBef>
                <a:spcPct val="10000"/>
              </a:spcBef>
            </a:pPr>
            <a:endParaRPr lang="es-VE" altLang="en-US" sz="1400" b="1" i="1" dirty="0">
              <a:solidFill>
                <a:srgbClr val="FF6702"/>
              </a:solidFill>
              <a:cs typeface="Arial" panose="020B0604020202020204" pitchFamily="34" charset="0"/>
            </a:endParaRPr>
          </a:p>
          <a:p>
            <a:pPr marL="0" indent="0" algn="ctr" eaLnBrk="1" hangingPunct="1">
              <a:spcBef>
                <a:spcPct val="10000"/>
              </a:spcBef>
            </a:pPr>
            <a:r>
              <a:rPr lang="es-VE" altLang="en-US" sz="1400" b="1" i="1" dirty="0">
                <a:solidFill>
                  <a:srgbClr val="FF6702"/>
                </a:solidFill>
                <a:cs typeface="Arial" panose="020B0604020202020204" pitchFamily="34" charset="0"/>
              </a:rPr>
              <a:t>Estoy en Roma y quiero llamar a Lima…</a:t>
            </a:r>
          </a:p>
          <a:p>
            <a:pPr algn="ctr" eaLnBrk="1" hangingPunct="1">
              <a:spcBef>
                <a:spcPct val="10000"/>
              </a:spcBef>
            </a:pPr>
            <a:endParaRPr lang="es-VE" altLang="en-US" sz="800" b="1" dirty="0">
              <a:solidFill>
                <a:srgbClr val="0154A0"/>
              </a:solidFill>
              <a:cs typeface="Arial" panose="020B0604020202020204" pitchFamily="34" charset="0"/>
            </a:endParaRPr>
          </a:p>
          <a:p>
            <a:pPr algn="ctr" eaLnBrk="1" hangingPunct="1">
              <a:spcBef>
                <a:spcPct val="10000"/>
              </a:spcBef>
            </a:pPr>
            <a:r>
              <a:rPr lang="es-VE" altLang="en-US" sz="1400" dirty="0">
                <a:solidFill>
                  <a:srgbClr val="4D4D4D"/>
                </a:solidFill>
                <a:cs typeface="Arial" panose="020B0604020202020204" pitchFamily="34" charset="0"/>
              </a:rPr>
              <a:t>( + = 00 ) (cód. país) (cód.. ciudad) ( # telefónico)</a:t>
            </a:r>
          </a:p>
          <a:p>
            <a:pPr eaLnBrk="1" hangingPunct="1">
              <a:spcBef>
                <a:spcPct val="10000"/>
              </a:spcBef>
            </a:pPr>
            <a:r>
              <a:rPr lang="es-VE" altLang="en-US" sz="1400" b="1" dirty="0">
                <a:solidFill>
                  <a:srgbClr val="4D4D4D"/>
                </a:solidFill>
                <a:cs typeface="Arial" panose="020B0604020202020204" pitchFamily="34" charset="0"/>
              </a:rPr>
              <a:t>        +                51                       1           222-5643</a:t>
            </a:r>
          </a:p>
          <a:p>
            <a:pPr lvl="1" eaLnBrk="1" hangingPunct="1">
              <a:spcBef>
                <a:spcPct val="10000"/>
              </a:spcBef>
            </a:pPr>
            <a:r>
              <a:rPr lang="es-VE" altLang="en-US" sz="1400" dirty="0">
                <a:solidFill>
                  <a:srgbClr val="4D4D4D"/>
                </a:solidFill>
                <a:cs typeface="Arial" panose="020B0604020202020204" pitchFamily="34" charset="0"/>
              </a:rPr>
              <a:t>               Perú                  Lima       # telefónico</a:t>
            </a: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C7ACFF85-EA28-48B9-9716-8EDE49917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4154" y="1491650"/>
            <a:ext cx="34676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MX" altLang="en-US" dirty="0">
                <a:solidFill>
                  <a:srgbClr val="4D4D4D"/>
                </a:solidFill>
                <a:cs typeface="Arial" panose="020B0604020202020204" pitchFamily="34" charset="0"/>
              </a:rPr>
              <a:t>¿Cómo realizo llamadas </a:t>
            </a:r>
            <a:r>
              <a:rPr lang="es-MX" altLang="en-US" b="1" i="1" dirty="0">
                <a:solidFill>
                  <a:srgbClr val="4D4D4D"/>
                </a:solidFill>
                <a:cs typeface="Arial" panose="020B0604020202020204" pitchFamily="34" charset="0"/>
              </a:rPr>
              <a:t>mientras</a:t>
            </a:r>
            <a:r>
              <a:rPr lang="es-MX" altLang="en-US" dirty="0">
                <a:solidFill>
                  <a:srgbClr val="4D4D4D"/>
                </a:solidFill>
                <a:cs typeface="Arial" panose="020B0604020202020204" pitchFamily="34" charset="0"/>
              </a:rPr>
              <a:t> </a:t>
            </a:r>
            <a:r>
              <a:rPr lang="es-MX" altLang="en-US" b="1" i="1" dirty="0">
                <a:solidFill>
                  <a:srgbClr val="4D4D4D"/>
                </a:solidFill>
                <a:cs typeface="Arial" panose="020B0604020202020204" pitchFamily="34" charset="0"/>
              </a:rPr>
              <a:t>hago</a:t>
            </a:r>
            <a:r>
              <a:rPr lang="es-MX" altLang="en-US" dirty="0">
                <a:solidFill>
                  <a:srgbClr val="4D4D4D"/>
                </a:solidFill>
                <a:cs typeface="Arial" panose="020B0604020202020204" pitchFamily="34" charset="0"/>
              </a:rPr>
              <a:t> </a:t>
            </a:r>
            <a:r>
              <a:rPr lang="es-MX" altLang="en-US" sz="2400" b="1" dirty="0" err="1">
                <a:solidFill>
                  <a:srgbClr val="4D4D4D"/>
                </a:solidFill>
                <a:cs typeface="Arial" panose="020B0604020202020204" pitchFamily="34" charset="0"/>
              </a:rPr>
              <a:t>roaming</a:t>
            </a:r>
            <a:r>
              <a:rPr lang="es-MX" altLang="en-US" sz="2400" b="1" dirty="0">
                <a:solidFill>
                  <a:srgbClr val="4D4D4D"/>
                </a:solidFill>
                <a:cs typeface="Arial" panose="020B0604020202020204" pitchFamily="34" charset="0"/>
              </a:rPr>
              <a:t>?</a:t>
            </a:r>
            <a:endParaRPr lang="es-PE" altLang="en-US" b="1" dirty="0">
              <a:solidFill>
                <a:srgbClr val="4D4D4D"/>
              </a:solidFill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9A11FAE-9ECB-4754-B7DB-957ADA06A5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153" t="4576" r="22387" b="5677"/>
          <a:stretch/>
        </p:blipFill>
        <p:spPr>
          <a:xfrm>
            <a:off x="1083955" y="2701957"/>
            <a:ext cx="2034100" cy="3414822"/>
          </a:xfrm>
          <a:prstGeom prst="rect">
            <a:avLst/>
          </a:prstGeom>
        </p:spPr>
      </p:pic>
      <p:sp>
        <p:nvSpPr>
          <p:cNvPr id="7" name="Llamada rectangular redondeada 7">
            <a:extLst>
              <a:ext uri="{FF2B5EF4-FFF2-40B4-BE49-F238E27FC236}">
                <a16:creationId xmlns:a16="http://schemas.microsoft.com/office/drawing/2014/main" id="{D860B8B3-A013-484D-BC9F-10ACAD078064}"/>
              </a:ext>
            </a:extLst>
          </p:cNvPr>
          <p:cNvSpPr/>
          <p:nvPr/>
        </p:nvSpPr>
        <p:spPr>
          <a:xfrm>
            <a:off x="1228971" y="1359693"/>
            <a:ext cx="3846297" cy="1002578"/>
          </a:xfrm>
          <a:prstGeom prst="wedgeRoundRectCallout">
            <a:avLst>
              <a:gd name="adj1" fmla="val 1139"/>
              <a:gd name="adj2" fmla="val 77700"/>
              <a:gd name="adj3" fmla="val 16667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0A1675D-2989-4E19-8FF8-DC0B108B76E6}"/>
              </a:ext>
            </a:extLst>
          </p:cNvPr>
          <p:cNvSpPr/>
          <p:nvPr/>
        </p:nvSpPr>
        <p:spPr>
          <a:xfrm>
            <a:off x="6597031" y="1464991"/>
            <a:ext cx="47174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altLang="en-US" dirty="0">
                <a:solidFill>
                  <a:srgbClr val="4D4D4D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Como lo haría un teléfono de la localidad donde estas. E</a:t>
            </a:r>
            <a:r>
              <a:rPr lang="es-MX" altLang="en-US" dirty="0">
                <a:solidFill>
                  <a:srgbClr val="4D4D4D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l equipo del </a:t>
            </a:r>
            <a:r>
              <a:rPr lang="es-MX" altLang="en-US" dirty="0" err="1">
                <a:solidFill>
                  <a:srgbClr val="4D4D4D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Roamer</a:t>
            </a:r>
            <a:r>
              <a:rPr lang="es-MX" altLang="en-US" dirty="0">
                <a:solidFill>
                  <a:srgbClr val="4D4D4D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se convierte en un </a:t>
            </a:r>
            <a:r>
              <a:rPr lang="es-MX" altLang="en-US" b="1" i="1" u="sng" dirty="0">
                <a:solidFill>
                  <a:srgbClr val="4D4D4D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móvil del lugar en el que se encuentre.</a:t>
            </a:r>
            <a:endParaRPr lang="es-VE" altLang="en-US" b="1" i="1" u="sng" dirty="0">
              <a:solidFill>
                <a:srgbClr val="4D4D4D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lamada rectangular redondeada 15">
            <a:extLst>
              <a:ext uri="{FF2B5EF4-FFF2-40B4-BE49-F238E27FC236}">
                <a16:creationId xmlns:a16="http://schemas.microsoft.com/office/drawing/2014/main" id="{CCAED94D-AD9F-4C0F-A452-26F154033B42}"/>
              </a:ext>
            </a:extLst>
          </p:cNvPr>
          <p:cNvSpPr/>
          <p:nvPr/>
        </p:nvSpPr>
        <p:spPr>
          <a:xfrm>
            <a:off x="6476629" y="1304640"/>
            <a:ext cx="4932877" cy="1292400"/>
          </a:xfrm>
          <a:prstGeom prst="wedgeRoundRectCallout">
            <a:avLst>
              <a:gd name="adj1" fmla="val -1020"/>
              <a:gd name="adj2" fmla="val 72341"/>
              <a:gd name="adj3" fmla="val 16667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ctángulo redondeado 16">
            <a:extLst>
              <a:ext uri="{FF2B5EF4-FFF2-40B4-BE49-F238E27FC236}">
                <a16:creationId xmlns:a16="http://schemas.microsoft.com/office/drawing/2014/main" id="{EC54158F-9ECF-450A-B44C-2EC6468422C0}"/>
              </a:ext>
            </a:extLst>
          </p:cNvPr>
          <p:cNvSpPr/>
          <p:nvPr/>
        </p:nvSpPr>
        <p:spPr>
          <a:xfrm>
            <a:off x="3516415" y="3225420"/>
            <a:ext cx="4580229" cy="2977591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1" name="Picture 2" descr="http://www.aprendamosaleer.com/images/tit_ejemplos.gif">
            <a:extLst>
              <a:ext uri="{FF2B5EF4-FFF2-40B4-BE49-F238E27FC236}">
                <a16:creationId xmlns:a16="http://schemas.microsoft.com/office/drawing/2014/main" id="{4E8A55AE-0E8D-42B7-A9A3-B4AA4ED23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1828" y="2691227"/>
            <a:ext cx="1903437" cy="63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9FCE12B-53B4-4592-9D99-82715E5BCF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8713" t="6776" r="13128" b="10257"/>
          <a:stretch/>
        </p:blipFill>
        <p:spPr>
          <a:xfrm>
            <a:off x="8780048" y="2854888"/>
            <a:ext cx="2578659" cy="326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9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FB65577-85B6-4EB3-8F38-79CD33D2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33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661DBBB-DFC9-48C9-967B-3634DBCF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Roaming</a:t>
            </a:r>
            <a:r>
              <a:rPr lang="es-PE" dirty="0"/>
              <a:t> internacional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2C7C1A0-F874-4B97-8D76-52C44DA2251D}"/>
              </a:ext>
            </a:extLst>
          </p:cNvPr>
          <p:cNvSpPr/>
          <p:nvPr/>
        </p:nvSpPr>
        <p:spPr>
          <a:xfrm>
            <a:off x="6491785" y="1504270"/>
            <a:ext cx="47160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i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siempre me han llamado, como si virtualmente estuviera en Perú.</a:t>
            </a:r>
          </a:p>
          <a:p>
            <a:endParaRPr lang="es-ES" sz="1600" i="1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600" i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Así la persona que me llama tenga conocimiento que estoy en otro país haciendo </a:t>
            </a:r>
            <a:r>
              <a:rPr lang="es-ES" sz="1600" i="1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roaming</a:t>
            </a:r>
            <a:r>
              <a:rPr lang="es-ES" sz="1600" i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igual deberá marcar como siempre lo ha hecho (móvil Perú).</a:t>
            </a:r>
          </a:p>
        </p:txBody>
      </p:sp>
      <p:pic>
        <p:nvPicPr>
          <p:cNvPr id="3074" name="Picture 2" descr="Resultado de imagen para extranjero">
            <a:extLst>
              <a:ext uri="{FF2B5EF4-FFF2-40B4-BE49-F238E27FC236}">
                <a16:creationId xmlns:a16="http://schemas.microsoft.com/office/drawing/2014/main" id="{527C8F2C-1AFC-4951-8DE4-F6939A59D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2" y="3664363"/>
            <a:ext cx="11612334" cy="2800350"/>
          </a:xfrm>
          <a:prstGeom prst="round2DiagRect">
            <a:avLst>
              <a:gd name="adj1" fmla="val 28588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sultado de imagen para extranjero">
            <a:extLst>
              <a:ext uri="{FF2B5EF4-FFF2-40B4-BE49-F238E27FC236}">
                <a16:creationId xmlns:a16="http://schemas.microsoft.com/office/drawing/2014/main" id="{31145E91-343B-4743-A47B-3860B9866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493"/>
          <a:stretch/>
        </p:blipFill>
        <p:spPr bwMode="auto">
          <a:xfrm>
            <a:off x="260352" y="3664363"/>
            <a:ext cx="755648" cy="2800350"/>
          </a:xfrm>
          <a:prstGeom prst="round2DiagRect">
            <a:avLst>
              <a:gd name="adj1" fmla="val 0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86EB775-C67B-4797-A12F-88E901B2C3A9}"/>
              </a:ext>
            </a:extLst>
          </p:cNvPr>
          <p:cNvSpPr/>
          <p:nvPr/>
        </p:nvSpPr>
        <p:spPr>
          <a:xfrm>
            <a:off x="1016000" y="1812046"/>
            <a:ext cx="51628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¿Cómo me llaman por teléfono si me encuentro en el extranjero haciendo </a:t>
            </a:r>
            <a:r>
              <a:rPr lang="es-PE" sz="2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roaming</a:t>
            </a:r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41049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BA65525-E8F8-448D-BC45-88DF96EE3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34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E1CAD87-C442-4EDB-9B9A-56F6116A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Roaming</a:t>
            </a:r>
            <a:r>
              <a:rPr lang="es-PE" dirty="0"/>
              <a:t> internacional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B502B18-20F9-4068-8E0E-CDC528175581}"/>
              </a:ext>
            </a:extLst>
          </p:cNvPr>
          <p:cNvSpPr/>
          <p:nvPr/>
        </p:nvSpPr>
        <p:spPr>
          <a:xfrm>
            <a:off x="1233985" y="1347611"/>
            <a:ext cx="3884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Roaming</a:t>
            </a:r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paquete de datos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BF374E4-F4B2-4AA4-9C3B-90C3C6D9F419}"/>
              </a:ext>
            </a:extLst>
          </p:cNvPr>
          <p:cNvSpPr/>
          <p:nvPr/>
        </p:nvSpPr>
        <p:spPr>
          <a:xfrm>
            <a:off x="1233985" y="1930500"/>
            <a:ext cx="50045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que nuestros clientes puedan navegar durante su viaje sin preocuparse de cuentas muy elevadas en su facturación, tenemos a su disposición los “paquetes de datos </a:t>
            </a:r>
            <a:r>
              <a:rPr lang="es-MX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roaming</a:t>
            </a:r>
            <a:r>
              <a:rPr lang="es-MX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que se dividen en tres zonas.</a:t>
            </a:r>
            <a:endParaRPr lang="es-PE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2680E70F-856A-47E4-89FC-F4FFD352D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832387"/>
              </p:ext>
            </p:extLst>
          </p:nvPr>
        </p:nvGraphicFramePr>
        <p:xfrm>
          <a:off x="6668761" y="1937424"/>
          <a:ext cx="4807974" cy="1325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658">
                  <a:extLst>
                    <a:ext uri="{9D8B030D-6E8A-4147-A177-3AD203B41FA5}">
                      <a16:colId xmlns:a16="http://schemas.microsoft.com/office/drawing/2014/main" val="3947178520"/>
                    </a:ext>
                  </a:extLst>
                </a:gridCol>
                <a:gridCol w="1602658">
                  <a:extLst>
                    <a:ext uri="{9D8B030D-6E8A-4147-A177-3AD203B41FA5}">
                      <a16:colId xmlns:a16="http://schemas.microsoft.com/office/drawing/2014/main" val="1456758024"/>
                    </a:ext>
                  </a:extLst>
                </a:gridCol>
                <a:gridCol w="1602658">
                  <a:extLst>
                    <a:ext uri="{9D8B030D-6E8A-4147-A177-3AD203B41FA5}">
                      <a16:colId xmlns:a16="http://schemas.microsoft.com/office/drawing/2014/main" val="3482336768"/>
                    </a:ext>
                  </a:extLst>
                </a:gridCol>
              </a:tblGrid>
              <a:tr h="662654"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Zona</a:t>
                      </a:r>
                    </a:p>
                    <a:p>
                      <a:pPr algn="ctr"/>
                      <a:r>
                        <a:rPr lang="es-P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Entel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Zona </a:t>
                      </a:r>
                    </a:p>
                    <a:p>
                      <a:pPr algn="ctr"/>
                      <a:r>
                        <a:rPr lang="es-P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Preferente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Zona </a:t>
                      </a:r>
                    </a:p>
                    <a:p>
                      <a:pPr algn="ctr"/>
                      <a:r>
                        <a:rPr lang="es-P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Mundo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918635"/>
                  </a:ext>
                </a:extLst>
              </a:tr>
              <a:tr h="662654">
                <a:tc>
                  <a:txBody>
                    <a:bodyPr/>
                    <a:lstStyle/>
                    <a:p>
                      <a:pPr algn="ctr"/>
                      <a:endParaRPr lang="es-PE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s-PE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 países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s-PE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+ 20 países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s-PE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+ 80 países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0663"/>
                  </a:ext>
                </a:extLst>
              </a:tr>
            </a:tbl>
          </a:graphicData>
        </a:graphic>
      </p:graphicFrame>
      <p:sp>
        <p:nvSpPr>
          <p:cNvPr id="20" name="Rectángulo 19">
            <a:extLst>
              <a:ext uri="{FF2B5EF4-FFF2-40B4-BE49-F238E27FC236}">
                <a16:creationId xmlns:a16="http://schemas.microsoft.com/office/drawing/2014/main" id="{55BF65FD-B518-4DDB-B81B-4AE9EC589A95}"/>
              </a:ext>
            </a:extLst>
          </p:cNvPr>
          <p:cNvSpPr/>
          <p:nvPr/>
        </p:nvSpPr>
        <p:spPr>
          <a:xfrm>
            <a:off x="2219132" y="4205167"/>
            <a:ext cx="2172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Paquete diario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52C71BC-C1AE-4ECC-A87B-169F6B4248AA}"/>
              </a:ext>
            </a:extLst>
          </p:cNvPr>
          <p:cNvSpPr/>
          <p:nvPr/>
        </p:nvSpPr>
        <p:spPr>
          <a:xfrm>
            <a:off x="7547270" y="4205167"/>
            <a:ext cx="2821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Paquete recurrente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D2E111A-2857-4E7D-BDC3-61F428B05599}"/>
              </a:ext>
            </a:extLst>
          </p:cNvPr>
          <p:cNvSpPr/>
          <p:nvPr/>
        </p:nvSpPr>
        <p:spPr>
          <a:xfrm>
            <a:off x="506957" y="4702524"/>
            <a:ext cx="3884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MX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adquiere por día y tiene una vigencia de 24 horas o hasta que consumir los megas del paquete.</a:t>
            </a:r>
            <a:endParaRPr lang="es-PE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BBCBEF8-A061-4F03-956C-FBB63B8ED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75" t="42663" r="59812" b="16317"/>
          <a:stretch/>
        </p:blipFill>
        <p:spPr>
          <a:xfrm>
            <a:off x="4583224" y="3703216"/>
            <a:ext cx="1171810" cy="2388939"/>
          </a:xfrm>
          <a:prstGeom prst="roundRect">
            <a:avLst>
              <a:gd name="adj" fmla="val 14457"/>
            </a:avLst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104AAEA-7AD6-47BA-B378-0F1283940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90" t="42649" r="29597" b="16442"/>
          <a:stretch/>
        </p:blipFill>
        <p:spPr>
          <a:xfrm>
            <a:off x="6169245" y="3698336"/>
            <a:ext cx="1171810" cy="2382465"/>
          </a:xfrm>
          <a:prstGeom prst="roundRect">
            <a:avLst>
              <a:gd name="adj" fmla="val 14457"/>
            </a:avLst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EEF050B6-D597-4038-8B9D-1AC3E14C7F33}"/>
              </a:ext>
            </a:extLst>
          </p:cNvPr>
          <p:cNvSpPr/>
          <p:nvPr/>
        </p:nvSpPr>
        <p:spPr>
          <a:xfrm>
            <a:off x="7547270" y="4710268"/>
            <a:ext cx="40716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adquiere con un periodo de mínimo 2 días o máximo 10 días. Se complementa con paquetes diarios.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E0EBD34-2D76-41BD-9436-7DE16FE8A6C5}"/>
              </a:ext>
            </a:extLst>
          </p:cNvPr>
          <p:cNvSpPr/>
          <p:nvPr/>
        </p:nvSpPr>
        <p:spPr>
          <a:xfrm>
            <a:off x="2587975" y="6179239"/>
            <a:ext cx="68515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Adquiérelos en el extranjero ingresando a paquetes.entel.pe (desactivando </a:t>
            </a:r>
            <a:r>
              <a:rPr lang="es-MX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s-MX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s-PE" sz="1400" dirty="0"/>
          </a:p>
        </p:txBody>
      </p:sp>
    </p:spTree>
    <p:extLst>
      <p:ext uri="{BB962C8B-B14F-4D97-AF65-F5344CB8AC3E}">
        <p14:creationId xmlns:p14="http://schemas.microsoft.com/office/powerpoint/2010/main" val="367648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41357A-0397-4729-8EDE-16C79709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35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F1F23B-C322-4D0B-B7FA-937EF0F1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Roaming</a:t>
            </a:r>
            <a:r>
              <a:rPr lang="es-PE" dirty="0"/>
              <a:t> internacional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B23895D-3882-49FE-B587-D5310CBB02E3}"/>
              </a:ext>
            </a:extLst>
          </p:cNvPr>
          <p:cNvSpPr/>
          <p:nvPr/>
        </p:nvSpPr>
        <p:spPr>
          <a:xfrm>
            <a:off x="1001754" y="1514173"/>
            <a:ext cx="34976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¿Por qué comprar paquete de MB?</a:t>
            </a:r>
          </a:p>
        </p:txBody>
      </p:sp>
      <p:pic>
        <p:nvPicPr>
          <p:cNvPr id="2052" name="Picture 4" descr="Resultado de imagen para extranjero">
            <a:extLst>
              <a:ext uri="{FF2B5EF4-FFF2-40B4-BE49-F238E27FC236}">
                <a16:creationId xmlns:a16="http://schemas.microsoft.com/office/drawing/2014/main" id="{2C893CF6-5B16-451F-8E2B-BF213E5FF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"/>
          <a:stretch/>
        </p:blipFill>
        <p:spPr bwMode="auto">
          <a:xfrm>
            <a:off x="958620" y="2757340"/>
            <a:ext cx="3802472" cy="348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37FA1DB-AC44-4D2C-985E-FB291E3D8F80}"/>
              </a:ext>
            </a:extLst>
          </p:cNvPr>
          <p:cNvSpPr/>
          <p:nvPr/>
        </p:nvSpPr>
        <p:spPr>
          <a:xfrm>
            <a:off x="5210629" y="1543200"/>
            <a:ext cx="5914570" cy="83099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Mayor Control del gasto recibiendo notificaciones y estando informado de los consumos.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87939B8-0A1E-4B11-A814-A5E79347DD66}"/>
              </a:ext>
            </a:extLst>
          </p:cNvPr>
          <p:cNvSpPr/>
          <p:nvPr/>
        </p:nvSpPr>
        <p:spPr>
          <a:xfrm>
            <a:off x="6190614" y="3147389"/>
            <a:ext cx="5558971" cy="95250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Flexibilidad de elegir diariamente el consumo y pago cada vez que decida usar </a:t>
            </a:r>
            <a:r>
              <a:rPr lang="es-P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roaming</a:t>
            </a:r>
            <a:r>
              <a:rPr lang="es-P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datos.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5910750D-E02A-4CB8-88A8-66790C492376}"/>
              </a:ext>
            </a:extLst>
          </p:cNvPr>
          <p:cNvSpPr/>
          <p:nvPr/>
        </p:nvSpPr>
        <p:spPr>
          <a:xfrm>
            <a:off x="5566228" y="4798673"/>
            <a:ext cx="5558971" cy="84738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Puede comprarlos con cargo al recibo, tarjeta visa o usando el saldo de recargas local.</a:t>
            </a:r>
          </a:p>
        </p:txBody>
      </p:sp>
      <p:cxnSp>
        <p:nvCxnSpPr>
          <p:cNvPr id="10" name="Conector: curvado 9">
            <a:extLst>
              <a:ext uri="{FF2B5EF4-FFF2-40B4-BE49-F238E27FC236}">
                <a16:creationId xmlns:a16="http://schemas.microsoft.com/office/drawing/2014/main" id="{94292C12-84AF-4E49-A68D-12A216994FF6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3309257" y="1958699"/>
            <a:ext cx="1901372" cy="1016730"/>
          </a:xfrm>
          <a:prstGeom prst="curved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2FFEF566-7A72-490D-B790-295DF52C9A9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12974" y="3528655"/>
            <a:ext cx="1977640" cy="569491"/>
          </a:xfrm>
          <a:prstGeom prst="curvedConnector3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Conector: curvado 16">
            <a:extLst>
              <a:ext uri="{FF2B5EF4-FFF2-40B4-BE49-F238E27FC236}">
                <a16:creationId xmlns:a16="http://schemas.microsoft.com/office/drawing/2014/main" id="{E17CAF4E-4A10-4C6F-932B-287236E1072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09257" y="5222363"/>
            <a:ext cx="2262650" cy="555531"/>
          </a:xfrm>
          <a:prstGeom prst="curved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02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extranjero">
            <a:extLst>
              <a:ext uri="{FF2B5EF4-FFF2-40B4-BE49-F238E27FC236}">
                <a16:creationId xmlns:a16="http://schemas.microsoft.com/office/drawing/2014/main" id="{1006678C-8191-4DAA-8A48-9FE15BBA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471" y="1416321"/>
            <a:ext cx="4626114" cy="462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E810C34-46B9-4910-8A24-5D44E1B9B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36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C0963B5-A3FA-41AF-B140-68A5E19AC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Roaming</a:t>
            </a:r>
            <a:r>
              <a:rPr lang="es-PE" dirty="0"/>
              <a:t> internacional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BD90636F-89E7-4422-9871-5387223DC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102759"/>
              </p:ext>
            </p:extLst>
          </p:nvPr>
        </p:nvGraphicFramePr>
        <p:xfrm>
          <a:off x="1116001" y="2131102"/>
          <a:ext cx="8127999" cy="326438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368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/>
                        <a:t>Servicios</a:t>
                      </a: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/>
                        <a:t>Zona Entel / Zona Preferente</a:t>
                      </a: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/>
                        <a:t>Zona Resto del mundo</a:t>
                      </a: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963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/>
                        <a:t>Llamadas Salientes</a:t>
                      </a:r>
                    </a:p>
                    <a:p>
                      <a:pPr algn="ctr"/>
                      <a:r>
                        <a:rPr lang="es-PE" sz="1200" dirty="0"/>
                        <a:t>(costo por minuto)</a:t>
                      </a:r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S/. 5.25</a:t>
                      </a: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S/. 10.00</a:t>
                      </a: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963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/>
                        <a:t>Llamadas Entrantes </a:t>
                      </a:r>
                      <a:br>
                        <a:rPr lang="es-PE" sz="1600" dirty="0"/>
                      </a:br>
                      <a:r>
                        <a:rPr lang="es-PE" sz="1200" dirty="0"/>
                        <a:t>(costo</a:t>
                      </a:r>
                      <a:r>
                        <a:rPr lang="es-PE" sz="1200" baseline="0" dirty="0"/>
                        <a:t> por minuto)</a:t>
                      </a:r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S/. 4.00</a:t>
                      </a: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S/. 4.00</a:t>
                      </a: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368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/>
                        <a:t>Envío de SMS </a:t>
                      </a: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S/. 1.00</a:t>
                      </a: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S/. 2.00</a:t>
                      </a: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368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/>
                        <a:t>Recepción de SMS</a:t>
                      </a: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Gratis </a:t>
                      </a: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Gratis</a:t>
                      </a:r>
                      <a:endParaRPr lang="es-E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5000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/>
                        <a:t>Datos,</a:t>
                      </a:r>
                      <a:r>
                        <a:rPr lang="es-PE" sz="1600" baseline="0" dirty="0"/>
                        <a:t> envío y recepción de MMS</a:t>
                      </a:r>
                      <a:br>
                        <a:rPr lang="es-PE" sz="1600" dirty="0"/>
                      </a:br>
                      <a:r>
                        <a:rPr lang="es-PE" sz="1600" dirty="0"/>
                        <a:t> </a:t>
                      </a:r>
                      <a:r>
                        <a:rPr lang="es-PE" sz="1200" dirty="0"/>
                        <a:t>(Costo</a:t>
                      </a:r>
                      <a:r>
                        <a:rPr lang="es-PE" sz="1200" baseline="0" dirty="0"/>
                        <a:t> por 1MB)</a:t>
                      </a:r>
                      <a:endParaRPr lang="es-E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S/. 6.00</a:t>
                      </a: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S/. 70.00</a:t>
                      </a: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8FF2FF6E-2B01-43C0-968C-3B91B2D971CF}"/>
              </a:ext>
            </a:extLst>
          </p:cNvPr>
          <p:cNvSpPr/>
          <p:nvPr/>
        </p:nvSpPr>
        <p:spPr>
          <a:xfrm>
            <a:off x="1263244" y="1414748"/>
            <a:ext cx="1091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Tarifas</a:t>
            </a: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E3C5192B-D101-405C-9067-C48C73C8A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01" y="5752690"/>
            <a:ext cx="97807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MX" altLang="en-US" b="1" dirty="0">
                <a:solidFill>
                  <a:srgbClr val="FF6702"/>
                </a:solidFill>
                <a:cs typeface="Arial" panose="020B0604020202020204" pitchFamily="34" charset="0"/>
              </a:rPr>
              <a:t>Importante:</a:t>
            </a:r>
            <a:r>
              <a:rPr lang="es-MX" altLang="en-US" b="1" dirty="0">
                <a:solidFill>
                  <a:srgbClr val="E05206"/>
                </a:solidFill>
                <a:cs typeface="Arial" panose="020B0604020202020204" pitchFamily="34" charset="0"/>
              </a:rPr>
              <a:t>  </a:t>
            </a:r>
            <a:r>
              <a:rPr lang="es-MX" altLang="en-US" sz="1600" dirty="0">
                <a:solidFill>
                  <a:srgbClr val="0154A0"/>
                </a:solidFill>
                <a:cs typeface="Arial" panose="020B0604020202020204" pitchFamily="34" charset="0"/>
              </a:rPr>
              <a:t>Los cargos podrán ser cobrados en un plazo de </a:t>
            </a:r>
            <a:r>
              <a:rPr lang="es-MX" altLang="en-US" sz="1600" b="1" i="1" dirty="0">
                <a:solidFill>
                  <a:srgbClr val="0154A0"/>
                </a:solidFill>
                <a:cs typeface="Arial" panose="020B0604020202020204" pitchFamily="34" charset="0"/>
              </a:rPr>
              <a:t>180 días </a:t>
            </a:r>
            <a:r>
              <a:rPr lang="es-MX" altLang="en-US" sz="1600" dirty="0">
                <a:solidFill>
                  <a:srgbClr val="0154A0"/>
                </a:solidFill>
                <a:cs typeface="Arial" panose="020B0604020202020204" pitchFamily="34" charset="0"/>
              </a:rPr>
              <a:t>desde su fecha de consumo.</a:t>
            </a:r>
            <a:endParaRPr lang="en-US" altLang="en-US" dirty="0">
              <a:solidFill>
                <a:srgbClr val="0154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61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F74D60F-65C5-4164-86F6-BDFC47AD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37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8ECD712-0834-4C09-BEEE-9B1BDF5A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Roaming</a:t>
            </a:r>
            <a:r>
              <a:rPr lang="es-PE" dirty="0"/>
              <a:t> internacional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A6514A7-C4E5-4199-BA0E-1FEA09E55802}"/>
              </a:ext>
            </a:extLst>
          </p:cNvPr>
          <p:cNvSpPr txBox="1"/>
          <p:nvPr/>
        </p:nvSpPr>
        <p:spPr>
          <a:xfrm>
            <a:off x="671423" y="2124736"/>
            <a:ext cx="59131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Verificar si el país al cual viaja el cliente tiene convenio de Roaming con Entel. Informar los servicios disponibles en dicho país.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PE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Detallar la importancia de configurar el celular en la tecnología 3G al momento de estar fuera de territorio peruano.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PE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Recordar al cliente que puede descargar el Manual del Viajero de nuestra Web.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PE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Recomendar el uso moderado de los datos en Roaming. Esto evitará posibles reclamos a futuro e insatisfacciones.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s-PE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C764FB-B177-4820-AB22-8D938ED76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077" y="2861896"/>
            <a:ext cx="4951409" cy="3510157"/>
          </a:xfrm>
          <a:prstGeom prst="rect">
            <a:avLst/>
          </a:prstGeom>
        </p:spPr>
      </p:pic>
      <p:sp>
        <p:nvSpPr>
          <p:cNvPr id="6" name="Bocadillo: rectángulo con esquinas redondeadas 5">
            <a:extLst>
              <a:ext uri="{FF2B5EF4-FFF2-40B4-BE49-F238E27FC236}">
                <a16:creationId xmlns:a16="http://schemas.microsoft.com/office/drawing/2014/main" id="{B3A666BB-D7FD-463F-8A11-C639E36F26C6}"/>
              </a:ext>
            </a:extLst>
          </p:cNvPr>
          <p:cNvSpPr/>
          <p:nvPr/>
        </p:nvSpPr>
        <p:spPr>
          <a:xfrm>
            <a:off x="7286661" y="1016816"/>
            <a:ext cx="4206240" cy="1533686"/>
          </a:xfrm>
          <a:prstGeom prst="wedgeRoundRectCallout">
            <a:avLst>
              <a:gd name="adj1" fmla="val -2256"/>
              <a:gd name="adj2" fmla="val 7767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b="1" i="1" dirty="0"/>
              <a:t>para una mejor experiencia de conexión al llegar al país de destino, es recomendable tener el servicio activo 24 horas antes del viaje.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A9E9A1B-9B4A-420F-9FC3-9BD4480B39D4}"/>
              </a:ext>
            </a:extLst>
          </p:cNvPr>
          <p:cNvSpPr/>
          <p:nvPr/>
        </p:nvSpPr>
        <p:spPr>
          <a:xfrm>
            <a:off x="1263244" y="1414748"/>
            <a:ext cx="2632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Buenas practicas</a:t>
            </a:r>
          </a:p>
        </p:txBody>
      </p:sp>
    </p:spTree>
    <p:extLst>
      <p:ext uri="{BB962C8B-B14F-4D97-AF65-F5344CB8AC3E}">
        <p14:creationId xmlns:p14="http://schemas.microsoft.com/office/powerpoint/2010/main" val="236726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A7D517C-523B-4666-B852-EE35ECF24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38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B08C7D4-610C-4326-B417-1C701AE4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Roaming</a:t>
            </a:r>
            <a:r>
              <a:rPr lang="es-PE" dirty="0"/>
              <a:t> internacional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2653995-2917-4093-AB2A-213314E85A35}"/>
              </a:ext>
            </a:extLst>
          </p:cNvPr>
          <p:cNvSpPr/>
          <p:nvPr/>
        </p:nvSpPr>
        <p:spPr>
          <a:xfrm>
            <a:off x="1215080" y="1609362"/>
            <a:ext cx="6597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deseas saber más información con respecto al servicio de </a:t>
            </a:r>
            <a:r>
              <a:rPr lang="es-PE" dirty="0" err="1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roaming</a:t>
            </a:r>
            <a:r>
              <a:rPr lang="es-PE" dirty="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internacional puedes encontrarlo en la siguiente ruta: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69B060F-5F46-4D1E-B1E3-873D2EB39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" t="18694" r="85847" b="71974"/>
          <a:stretch/>
        </p:blipFill>
        <p:spPr>
          <a:xfrm>
            <a:off x="8185999" y="1609360"/>
            <a:ext cx="3062244" cy="118520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CE8F462-DCB9-4C61-8A1D-C809E699C10A}"/>
              </a:ext>
            </a:extLst>
          </p:cNvPr>
          <p:cNvSpPr/>
          <p:nvPr/>
        </p:nvSpPr>
        <p:spPr>
          <a:xfrm>
            <a:off x="1445343" y="2661452"/>
            <a:ext cx="92820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corcho – Servicios – R – </a:t>
            </a:r>
            <a:r>
              <a:rPr lang="es-PE" sz="24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Roaming</a:t>
            </a:r>
            <a:endParaRPr lang="es-PE" sz="2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0E9DA65-3844-4386-88CE-1241652EB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63" r="95108" b="50809"/>
          <a:stretch/>
        </p:blipFill>
        <p:spPr>
          <a:xfrm>
            <a:off x="259894" y="3466235"/>
            <a:ext cx="955185" cy="1134794"/>
          </a:xfrm>
          <a:prstGeom prst="round2DiagRect">
            <a:avLst>
              <a:gd name="adj1" fmla="val 0"/>
              <a:gd name="adj2" fmla="val 0"/>
            </a:avLst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5CCABEC-4070-4E17-99B3-B330C2275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63" b="11676"/>
          <a:stretch/>
        </p:blipFill>
        <p:spPr>
          <a:xfrm>
            <a:off x="259895" y="3466234"/>
            <a:ext cx="11598275" cy="2998479"/>
          </a:xfrm>
          <a:prstGeom prst="round2DiagRect">
            <a:avLst>
              <a:gd name="adj1" fmla="val 25864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48216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06EA2A6-3E66-4274-86BB-DAF706637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39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168E1D8-8CC3-439C-99A8-DCCA44367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284" y="2888345"/>
            <a:ext cx="10515600" cy="1160058"/>
          </a:xfrm>
        </p:spPr>
        <p:txBody>
          <a:bodyPr>
            <a:normAutofit/>
          </a:bodyPr>
          <a:lstStyle/>
          <a:p>
            <a:r>
              <a:rPr lang="es-PE" sz="4800" dirty="0"/>
              <a:t>Canales de auto-atención</a:t>
            </a:r>
          </a:p>
        </p:txBody>
      </p:sp>
    </p:spTree>
    <p:extLst>
      <p:ext uri="{BB962C8B-B14F-4D97-AF65-F5344CB8AC3E}">
        <p14:creationId xmlns:p14="http://schemas.microsoft.com/office/powerpoint/2010/main" val="1934451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732C8C-9753-4CFA-BDB6-C91998B7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4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0A96EE-A55E-4778-8903-01BDD0873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¿Qué servicios brinda Entel?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88E6D38-2490-4440-AAB3-ED9CE403D83E}"/>
              </a:ext>
            </a:extLst>
          </p:cNvPr>
          <p:cNvGrpSpPr/>
          <p:nvPr/>
        </p:nvGrpSpPr>
        <p:grpSpPr>
          <a:xfrm>
            <a:off x="1231809" y="1482024"/>
            <a:ext cx="4271506" cy="4675238"/>
            <a:chOff x="1231809" y="1482024"/>
            <a:chExt cx="4271506" cy="4675238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52D16CB9-A5BC-4ED0-82E7-FFB8D9FA3F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3307"/>
            <a:stretch/>
          </p:blipFill>
          <p:spPr>
            <a:xfrm>
              <a:off x="1231809" y="1482024"/>
              <a:ext cx="4271506" cy="4675238"/>
            </a:xfrm>
            <a:prstGeom prst="roundRect">
              <a:avLst>
                <a:gd name="adj" fmla="val 29900"/>
              </a:avLst>
            </a:prstGeom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9DB9E8C4-7AB4-4A3A-9F24-60F846042611}"/>
                </a:ext>
              </a:extLst>
            </p:cNvPr>
            <p:cNvSpPr/>
            <p:nvPr/>
          </p:nvSpPr>
          <p:spPr>
            <a:xfrm>
              <a:off x="1792244" y="4292513"/>
              <a:ext cx="3057796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Canal Personas</a:t>
              </a:r>
              <a:endParaRPr lang="es-E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C7A409DC-4CBA-4898-AD2A-B76B94A848D7}"/>
              </a:ext>
            </a:extLst>
          </p:cNvPr>
          <p:cNvGrpSpPr/>
          <p:nvPr/>
        </p:nvGrpSpPr>
        <p:grpSpPr>
          <a:xfrm>
            <a:off x="6681023" y="1482024"/>
            <a:ext cx="4140507" cy="4675238"/>
            <a:chOff x="6681023" y="1482024"/>
            <a:chExt cx="4140507" cy="467523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27F475B6-F68D-4CD4-AB2D-9DD275E2AB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191"/>
            <a:stretch/>
          </p:blipFill>
          <p:spPr>
            <a:xfrm>
              <a:off x="6681023" y="1482024"/>
              <a:ext cx="4140507" cy="4675238"/>
            </a:xfrm>
            <a:prstGeom prst="roundRect">
              <a:avLst>
                <a:gd name="adj" fmla="val 30816"/>
              </a:avLst>
            </a:prstGeom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579593D-AD0C-4E23-A368-4ACDF34A7F29}"/>
                </a:ext>
              </a:extLst>
            </p:cNvPr>
            <p:cNvSpPr/>
            <p:nvPr/>
          </p:nvSpPr>
          <p:spPr>
            <a:xfrm>
              <a:off x="7222378" y="4292513"/>
              <a:ext cx="3057796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5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Canal Empresas</a:t>
              </a:r>
              <a:endParaRPr lang="es-E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02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1592BEA-EB33-484C-A9F8-359B03C2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40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C40E786-87CC-480C-A593-250A5259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Canales de auto-atención</a:t>
            </a:r>
          </a:p>
        </p:txBody>
      </p:sp>
      <p:pic>
        <p:nvPicPr>
          <p:cNvPr id="2050" name="Picture 2" descr="Resultado de imagen para App Entel Perú">
            <a:extLst>
              <a:ext uri="{FF2B5EF4-FFF2-40B4-BE49-F238E27FC236}">
                <a16:creationId xmlns:a16="http://schemas.microsoft.com/office/drawing/2014/main" id="{FC54CD1E-AB5F-4F0A-8AF3-41F091A4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336" y="1423631"/>
            <a:ext cx="4191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B52DBB0-1632-42F1-AC41-EC971B243ECF}"/>
              </a:ext>
            </a:extLst>
          </p:cNvPr>
          <p:cNvSpPr txBox="1"/>
          <p:nvPr/>
        </p:nvSpPr>
        <p:spPr>
          <a:xfrm>
            <a:off x="726339" y="2170530"/>
            <a:ext cx="512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PE" sz="2800" dirty="0">
                <a:solidFill>
                  <a:srgbClr val="8BC541"/>
                </a:solidFill>
              </a:rPr>
              <a:t> Ver tu consumo_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9FB5185-9632-4A3F-8609-F936EDE6E658}"/>
              </a:ext>
            </a:extLst>
          </p:cNvPr>
          <p:cNvSpPr/>
          <p:nvPr/>
        </p:nvSpPr>
        <p:spPr>
          <a:xfrm>
            <a:off x="1233985" y="2874894"/>
            <a:ext cx="56249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Ingresa a Mis consumos e infórmate sobre tu plan y ciclo de facturación. Controla tus minutos, </a:t>
            </a:r>
            <a:r>
              <a:rPr lang="es-P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sms</a:t>
            </a:r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y megas para estar siempre comunicado.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5BFB9F5-7562-4024-AF31-7A76F8C38FA2}"/>
              </a:ext>
            </a:extLst>
          </p:cNvPr>
          <p:cNvSpPr txBox="1"/>
          <p:nvPr/>
        </p:nvSpPr>
        <p:spPr>
          <a:xfrm>
            <a:off x="712484" y="4080240"/>
            <a:ext cx="512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PE" sz="2800" dirty="0">
                <a:solidFill>
                  <a:srgbClr val="8BC541"/>
                </a:solidFill>
              </a:rPr>
              <a:t> Pagar tu recibo_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403D3A9-8E75-465A-BCDA-90E355B15E0D}"/>
              </a:ext>
            </a:extLst>
          </p:cNvPr>
          <p:cNvSpPr/>
          <p:nvPr/>
        </p:nvSpPr>
        <p:spPr>
          <a:xfrm>
            <a:off x="1233985" y="4850916"/>
            <a:ext cx="57357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Ingresa a Mi recibo, conoce el monto por pagar y elige cancelarlo total o parcialmente. Coloca los datos de tu tarjeta Visa y listo.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C19E1A5-A273-42AC-B28A-A338B8C75C15}"/>
              </a:ext>
            </a:extLst>
          </p:cNvPr>
          <p:cNvSpPr/>
          <p:nvPr/>
        </p:nvSpPr>
        <p:spPr>
          <a:xfrm>
            <a:off x="7624261" y="603465"/>
            <a:ext cx="32611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4000" dirty="0">
                <a:solidFill>
                  <a:srgbClr val="FF761B"/>
                </a:solidFill>
              </a:rPr>
              <a:t>App Entel Perú</a:t>
            </a:r>
          </a:p>
        </p:txBody>
      </p:sp>
    </p:spTree>
    <p:extLst>
      <p:ext uri="{BB962C8B-B14F-4D97-AF65-F5344CB8AC3E}">
        <p14:creationId xmlns:p14="http://schemas.microsoft.com/office/powerpoint/2010/main" val="3453031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1AC9194-FAE1-447A-B26C-BFA0144F4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41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7C44EAA-71A9-4D14-B4FE-DD62D7ACD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Canales de auto-atención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7AE4A5-712E-4453-9B70-43267586A554}"/>
              </a:ext>
            </a:extLst>
          </p:cNvPr>
          <p:cNvSpPr txBox="1"/>
          <p:nvPr/>
        </p:nvSpPr>
        <p:spPr>
          <a:xfrm>
            <a:off x="877809" y="1934516"/>
            <a:ext cx="512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PE" sz="2800" dirty="0">
                <a:solidFill>
                  <a:srgbClr val="8BC541"/>
                </a:solidFill>
              </a:rPr>
              <a:t> Ver tu consumo_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5E22CCA-6B01-43F9-A615-B048B5F2B178}"/>
              </a:ext>
            </a:extLst>
          </p:cNvPr>
          <p:cNvSpPr/>
          <p:nvPr/>
        </p:nvSpPr>
        <p:spPr>
          <a:xfrm>
            <a:off x="1385455" y="2638880"/>
            <a:ext cx="56249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Ingresa a Mis consumos e infórmate sobre tu plan y ciclo de facturación. Controla tus minutos, </a:t>
            </a:r>
            <a:r>
              <a:rPr lang="es-PE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sms</a:t>
            </a:r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y megas para estar siempre comunicado.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330DFE2-DB00-4A09-864B-5F920B3D7F69}"/>
              </a:ext>
            </a:extLst>
          </p:cNvPr>
          <p:cNvSpPr txBox="1"/>
          <p:nvPr/>
        </p:nvSpPr>
        <p:spPr>
          <a:xfrm>
            <a:off x="863954" y="3844226"/>
            <a:ext cx="5126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PE" sz="2800" dirty="0">
                <a:solidFill>
                  <a:srgbClr val="8BC541"/>
                </a:solidFill>
              </a:rPr>
              <a:t> Pagar tu recibo_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A20255C-A167-45EA-B1A3-48A497F05544}"/>
              </a:ext>
            </a:extLst>
          </p:cNvPr>
          <p:cNvSpPr/>
          <p:nvPr/>
        </p:nvSpPr>
        <p:spPr>
          <a:xfrm>
            <a:off x="1385455" y="4614902"/>
            <a:ext cx="57357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Ingresa a Mi recibo, conoce el monto por pagar y elige cancelarlo total o parcialmente. Coloca los datos de tu tarjeta Visa y listo.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4E5BA48-B065-444D-B9CC-8BCAC2BCF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909" y="2086916"/>
            <a:ext cx="4045528" cy="379268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D1F7699-F023-4019-A5D1-742F40278C1A}"/>
              </a:ext>
            </a:extLst>
          </p:cNvPr>
          <p:cNvSpPr/>
          <p:nvPr/>
        </p:nvSpPr>
        <p:spPr>
          <a:xfrm>
            <a:off x="7975420" y="1300322"/>
            <a:ext cx="29311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3600" dirty="0">
                <a:solidFill>
                  <a:srgbClr val="8BC541"/>
                </a:solidFill>
              </a:rPr>
              <a:t>¡Promociones!</a:t>
            </a:r>
            <a:endParaRPr lang="es-PE" sz="3600" dirty="0"/>
          </a:p>
        </p:txBody>
      </p:sp>
    </p:spTree>
    <p:extLst>
      <p:ext uri="{BB962C8B-B14F-4D97-AF65-F5344CB8AC3E}">
        <p14:creationId xmlns:p14="http://schemas.microsoft.com/office/powerpoint/2010/main" val="3482274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912369A-D669-4744-B5E6-F3A0BC47F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42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14ECE68-42AF-4D1B-8734-6BDDFAA2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Canales de auto-atención</a:t>
            </a:r>
          </a:p>
        </p:txBody>
      </p:sp>
      <p:pic>
        <p:nvPicPr>
          <p:cNvPr id="6" name="Picture 4" descr="http://pngimg.com/upload/laptop_PNG5888.png">
            <a:extLst>
              <a:ext uri="{FF2B5EF4-FFF2-40B4-BE49-F238E27FC236}">
                <a16:creationId xmlns:a16="http://schemas.microsoft.com/office/drawing/2014/main" id="{DDF6DF22-BF55-4F6F-94D3-ED5E54F13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012" y="1440430"/>
            <a:ext cx="6146151" cy="468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6B7B9E3-7D2B-4B55-A345-EAFF4C70E9CD}"/>
              </a:ext>
            </a:extLst>
          </p:cNvPr>
          <p:cNvSpPr/>
          <p:nvPr/>
        </p:nvSpPr>
        <p:spPr>
          <a:xfrm>
            <a:off x="7038109" y="2312035"/>
            <a:ext cx="46274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 la página </a:t>
            </a:r>
            <a:r>
              <a:rPr lang="es-MX" dirty="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www.entel.pe</a:t>
            </a: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el cliente podrá acceder a la opción Mi Entel donde podrá efectuar algunos pedidos, como por ejemplo:</a:t>
            </a:r>
            <a:endParaRPr lang="es-P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2735097-EF0B-43FA-9406-54C9ACFCC1BE}"/>
              </a:ext>
            </a:extLst>
          </p:cNvPr>
          <p:cNvSpPr/>
          <p:nvPr/>
        </p:nvSpPr>
        <p:spPr>
          <a:xfrm>
            <a:off x="7431090" y="3696481"/>
            <a:ext cx="40958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Contratación de promociones.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Recargas y compras.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Recibo, consultas y pagos.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Consultas del servicio.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Reclamos.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 de titularidad.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Facturación electrónica.</a:t>
            </a:r>
            <a:endParaRPr lang="es-P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98F4065-7FB2-4CD7-A01D-B3592C443103}"/>
              </a:ext>
            </a:extLst>
          </p:cNvPr>
          <p:cNvSpPr/>
          <p:nvPr/>
        </p:nvSpPr>
        <p:spPr>
          <a:xfrm>
            <a:off x="7038109" y="1543143"/>
            <a:ext cx="18934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i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Entel</a:t>
            </a:r>
            <a:r>
              <a:rPr lang="es-ES" sz="3200" b="1" i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endParaRPr lang="es-PE" sz="2400" b="1" i="1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DA7763-AC90-4590-9F6E-9C61198FF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47" y="1686501"/>
            <a:ext cx="5286305" cy="304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60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631A921-CE07-4EAF-8D4B-F6B0C86CB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43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0E49EFB-548F-4B85-8365-73DEF591F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Canales de auto-atención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600E00D-003C-4CB2-83C3-91BF6DFA02F4}"/>
              </a:ext>
            </a:extLst>
          </p:cNvPr>
          <p:cNvSpPr/>
          <p:nvPr/>
        </p:nvSpPr>
        <p:spPr>
          <a:xfrm>
            <a:off x="4932217" y="1733101"/>
            <a:ext cx="2670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i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IVR y USSD</a:t>
            </a:r>
            <a:r>
              <a:rPr lang="es-ES" sz="3200" b="1" i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endParaRPr lang="es-PE" sz="2400" b="1" i="1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4F28EBB-9056-4A70-8232-E14984028178}"/>
              </a:ext>
            </a:extLst>
          </p:cNvPr>
          <p:cNvSpPr/>
          <p:nvPr/>
        </p:nvSpPr>
        <p:spPr>
          <a:xfrm>
            <a:off x="4932217" y="2586469"/>
            <a:ext cx="56279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nuestros clientes pueden realizar diversos tipos de servicio llamando al </a:t>
            </a:r>
            <a:r>
              <a:rPr lang="es-MX" b="1" i="1" dirty="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144</a:t>
            </a:r>
            <a:r>
              <a:rPr lang="es-MX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mediante el IVR o marcando el </a:t>
            </a:r>
            <a:r>
              <a:rPr lang="es-MX" b="1" i="1" dirty="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*144# </a:t>
            </a:r>
            <a:r>
              <a:rPr lang="es-MX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mediante el USSD.</a:t>
            </a:r>
          </a:p>
          <a:p>
            <a:r>
              <a:rPr lang="es-MX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por ejemplo: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15633FD-FAA0-476C-B44B-FEDD712381E9}"/>
              </a:ext>
            </a:extLst>
          </p:cNvPr>
          <p:cNvSpPr/>
          <p:nvPr/>
        </p:nvSpPr>
        <p:spPr>
          <a:xfrm>
            <a:off x="4932217" y="3870682"/>
            <a:ext cx="30010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Promociones.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 de saldos.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Superbolsas</a:t>
            </a:r>
            <a:r>
              <a:rPr lang="es-MX" sz="1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Numeros</a:t>
            </a:r>
            <a:r>
              <a:rPr lang="es-MX" sz="1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frecuentes.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Tarifario.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Entretenimiento.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Presta Luca.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sz="1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Recargas.</a:t>
            </a:r>
            <a:endParaRPr lang="es-PE" sz="1600" dirty="0">
              <a:solidFill>
                <a:srgbClr val="4D4D4D"/>
              </a:solidFill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650894A-990F-41C5-9D18-27EDA4F82FB3}"/>
              </a:ext>
            </a:extLst>
          </p:cNvPr>
          <p:cNvGrpSpPr/>
          <p:nvPr/>
        </p:nvGrpSpPr>
        <p:grpSpPr>
          <a:xfrm>
            <a:off x="1376868" y="1350834"/>
            <a:ext cx="2779496" cy="4871927"/>
            <a:chOff x="963864" y="1526724"/>
            <a:chExt cx="2779496" cy="4871927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67E6B0F6-B8A9-485F-8C03-046734BA5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4542" t="4627" r="58471" b="4609"/>
            <a:stretch/>
          </p:blipFill>
          <p:spPr>
            <a:xfrm>
              <a:off x="963864" y="1526724"/>
              <a:ext cx="2779496" cy="4871927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6094564-BB55-4424-883A-4C02939477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14152" y="2226436"/>
              <a:ext cx="1878920" cy="3176144"/>
            </a:xfrm>
            <a:prstGeom prst="rect">
              <a:avLst/>
            </a:prstGeom>
          </p:spPr>
        </p:pic>
      </p:grpSp>
      <p:pic>
        <p:nvPicPr>
          <p:cNvPr id="10" name="Picture 2" descr="http://www.contivio.com/wp-content/uploads/contact-center-ivr1.png">
            <a:extLst>
              <a:ext uri="{FF2B5EF4-FFF2-40B4-BE49-F238E27FC236}">
                <a16:creationId xmlns:a16="http://schemas.microsoft.com/office/drawing/2014/main" id="{19796062-B6D3-47E3-A030-7CC07AB5E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6691" y="4142801"/>
            <a:ext cx="1924916" cy="179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305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1BDA39-C87E-4D4C-85DE-B27B9AF3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44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8CC665B-D697-480A-9204-3D73E2BB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2070B1B-7B89-4F43-ADDC-DB611C1DFC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079042B9-68EE-47DA-80A2-1F0E18BD3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10" y="210911"/>
            <a:ext cx="4114015" cy="1200329"/>
          </a:xfrm>
          <a:prstGeom prst="rect">
            <a:avLst/>
          </a:prstGeom>
          <a:noFill/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>
                <a:ln w="11430"/>
                <a:solidFill>
                  <a:srgbClr val="E05206"/>
                </a:solidFill>
                <a:latin typeface="Arial" pitchFamily="34" charset="0"/>
              </a:defRPr>
            </a:lvl1pPr>
          </a:lstStyle>
          <a:p>
            <a:pPr algn="l" eaLnBrk="1" hangingPunct="1">
              <a:defRPr/>
            </a:pPr>
            <a:r>
              <a:rPr lang="es-PE" sz="7200" b="1" i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Gracias_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3D92AFB-D764-442D-A540-BD9C86D38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19" y="5896723"/>
            <a:ext cx="1929898" cy="78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40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0435E82-1346-41AB-9EE6-B6B960C2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5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34449F7-CF2C-4430-B42E-7FD8F712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¿Qué servicios brinda Entel?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03346BB-56CE-4A04-ACA2-5EE1B75B3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11" y="3442853"/>
            <a:ext cx="2608499" cy="26084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2869E91-4BC9-4820-83B4-B095FE8EF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93" y="1361114"/>
            <a:ext cx="2608499" cy="260849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1B59FC52-7E59-45D2-A290-7A51779F439C}"/>
              </a:ext>
            </a:extLst>
          </p:cNvPr>
          <p:cNvSpPr/>
          <p:nvPr/>
        </p:nvSpPr>
        <p:spPr>
          <a:xfrm>
            <a:off x="4045601" y="4575456"/>
            <a:ext cx="40873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2000" dirty="0">
                <a:ln w="0"/>
                <a:solidFill>
                  <a:srgbClr val="4D4D4D"/>
                </a:solidFill>
                <a:latin typeface="Arial" pitchFamily="34" charset="0"/>
              </a:rPr>
              <a:t>Telefonía móvil / internet móvil</a:t>
            </a:r>
          </a:p>
          <a:p>
            <a:pPr algn="ctr"/>
            <a:r>
              <a:rPr lang="es-PE" sz="2000" dirty="0">
                <a:ln w="0"/>
                <a:solidFill>
                  <a:srgbClr val="4D4D4D"/>
                </a:solidFill>
                <a:latin typeface="Arial" pitchFamily="34" charset="0"/>
              </a:rPr>
              <a:t>postpago y prepago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CFC6C71-C79E-4D71-91B0-E0A95F3053B2}"/>
              </a:ext>
            </a:extLst>
          </p:cNvPr>
          <p:cNvSpPr/>
          <p:nvPr/>
        </p:nvSpPr>
        <p:spPr>
          <a:xfrm>
            <a:off x="1521953" y="2249867"/>
            <a:ext cx="16246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PE" sz="2000" dirty="0">
                <a:ln w="0"/>
                <a:solidFill>
                  <a:srgbClr val="4D4D4D"/>
                </a:solidFill>
                <a:latin typeface="Arial" pitchFamily="34" charset="0"/>
              </a:rPr>
              <a:t>Telefonía fija</a:t>
            </a:r>
          </a:p>
          <a:p>
            <a:pPr algn="ctr"/>
            <a:r>
              <a:rPr lang="es-PE" sz="2000" dirty="0">
                <a:ln w="0"/>
                <a:solidFill>
                  <a:srgbClr val="4D4D4D"/>
                </a:solidFill>
                <a:latin typeface="Arial" pitchFamily="34" charset="0"/>
              </a:rPr>
              <a:t>prepago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7BC4940-B280-4CCE-8CCC-71E834D20F43}"/>
              </a:ext>
            </a:extLst>
          </p:cNvPr>
          <p:cNvSpPr/>
          <p:nvPr/>
        </p:nvSpPr>
        <p:spPr>
          <a:xfrm>
            <a:off x="8526756" y="2249864"/>
            <a:ext cx="23906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000" dirty="0">
                <a:ln w="0"/>
                <a:solidFill>
                  <a:srgbClr val="4D4D4D"/>
                </a:solidFill>
                <a:latin typeface="Arial" pitchFamily="34" charset="0"/>
              </a:rPr>
              <a:t>Internet fijo postpago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042422-C3CB-40CE-902F-540F676C8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3524" y="3429845"/>
            <a:ext cx="2621507" cy="26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2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06EA2A6-3E66-4274-86BB-DAF706637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6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168E1D8-8CC3-439C-99A8-DCCA44367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284" y="2888345"/>
            <a:ext cx="10515600" cy="1160058"/>
          </a:xfrm>
        </p:spPr>
        <p:txBody>
          <a:bodyPr>
            <a:normAutofit/>
          </a:bodyPr>
          <a:lstStyle/>
          <a:p>
            <a:r>
              <a:rPr lang="es-PE" sz="4800" dirty="0"/>
              <a:t>Servicio móvil</a:t>
            </a:r>
          </a:p>
        </p:txBody>
      </p:sp>
    </p:spTree>
    <p:extLst>
      <p:ext uri="{BB962C8B-B14F-4D97-AF65-F5344CB8AC3E}">
        <p14:creationId xmlns:p14="http://schemas.microsoft.com/office/powerpoint/2010/main" val="1124610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people animated phone">
            <a:extLst>
              <a:ext uri="{FF2B5EF4-FFF2-40B4-BE49-F238E27FC236}">
                <a16:creationId xmlns:a16="http://schemas.microsoft.com/office/drawing/2014/main" id="{D05854A9-1D98-491A-966D-122DA318A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44" y="249382"/>
            <a:ext cx="11650142" cy="6229845"/>
          </a:xfrm>
          <a:prstGeom prst="round2DiagRect">
            <a:avLst>
              <a:gd name="adj1" fmla="val 7493"/>
              <a:gd name="adj2" fmla="val 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DC13761-2502-4D2A-B10E-502B8349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7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D6B3DEF-642F-467D-8225-81153E0F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89" y="369282"/>
            <a:ext cx="4099176" cy="1440931"/>
          </a:xfrm>
        </p:spPr>
        <p:txBody>
          <a:bodyPr>
            <a:normAutofit/>
          </a:bodyPr>
          <a:lstStyle/>
          <a:p>
            <a:r>
              <a:rPr lang="es-P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Modalidades del servicio móvil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EA35B900-B3E2-4944-9884-1185056262BC}"/>
              </a:ext>
            </a:extLst>
          </p:cNvPr>
          <p:cNvGrpSpPr/>
          <p:nvPr/>
        </p:nvGrpSpPr>
        <p:grpSpPr>
          <a:xfrm>
            <a:off x="272551" y="1714730"/>
            <a:ext cx="5066564" cy="1937813"/>
            <a:chOff x="272551" y="1714730"/>
            <a:chExt cx="5066564" cy="1937813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A00737BC-BC74-44BB-A7B3-D6EC17C668A8}"/>
                </a:ext>
              </a:extLst>
            </p:cNvPr>
            <p:cNvGrpSpPr/>
            <p:nvPr/>
          </p:nvGrpSpPr>
          <p:grpSpPr>
            <a:xfrm>
              <a:off x="272551" y="2415374"/>
              <a:ext cx="5066564" cy="1237169"/>
              <a:chOff x="5662240" y="1158978"/>
              <a:chExt cx="5966255" cy="1500479"/>
            </a:xfrm>
          </p:grpSpPr>
          <p:sp>
            <p:nvSpPr>
              <p:cNvPr id="7" name="Rectángulo redondeado 2">
                <a:extLst>
                  <a:ext uri="{FF2B5EF4-FFF2-40B4-BE49-F238E27FC236}">
                    <a16:creationId xmlns:a16="http://schemas.microsoft.com/office/drawing/2014/main" id="{3CE02B24-6DE9-4451-A65B-B4AF35611D32}"/>
                  </a:ext>
                </a:extLst>
              </p:cNvPr>
              <p:cNvSpPr/>
              <p:nvPr/>
            </p:nvSpPr>
            <p:spPr>
              <a:xfrm>
                <a:off x="5662240" y="1158978"/>
                <a:ext cx="5966255" cy="150047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31000DAA-FD6A-4538-9B80-0575EECB3992}"/>
                  </a:ext>
                </a:extLst>
              </p:cNvPr>
              <p:cNvSpPr/>
              <p:nvPr/>
            </p:nvSpPr>
            <p:spPr>
              <a:xfrm>
                <a:off x="6372534" y="1228176"/>
                <a:ext cx="4761043" cy="485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sz="2000" b="1" dirty="0">
                    <a:ln w="0"/>
                    <a:solidFill>
                      <a:srgbClr val="FF670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(*)Postpago pack control/libre_ </a:t>
                </a:r>
                <a:endParaRPr lang="es-PE" sz="2000" b="1" dirty="0">
                  <a:solidFill>
                    <a:srgbClr val="FF67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FF023FD9-3DCE-4DC5-ACDB-4F41AB8BFA66}"/>
                  </a:ext>
                </a:extLst>
              </p:cNvPr>
              <p:cNvSpPr/>
              <p:nvPr/>
            </p:nvSpPr>
            <p:spPr>
              <a:xfrm>
                <a:off x="6058882" y="1671012"/>
                <a:ext cx="5188512" cy="7092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600" dirty="0">
                    <a:solidFill>
                      <a:srgbClr val="0154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Planes con equipo. Servicio control con tope de consumo y servicio libre sin restricciones.</a:t>
                </a:r>
                <a:endParaRPr lang="es-PE" sz="1600" dirty="0">
                  <a:solidFill>
                    <a:srgbClr val="0154A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2" name="Conector: angular 21">
              <a:extLst>
                <a:ext uri="{FF2B5EF4-FFF2-40B4-BE49-F238E27FC236}">
                  <a16:creationId xmlns:a16="http://schemas.microsoft.com/office/drawing/2014/main" id="{3E5E11E8-4766-4769-AFC8-EE90BB424CA3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5400000" flipH="1" flipV="1">
              <a:off x="3274076" y="1246487"/>
              <a:ext cx="700644" cy="1637130"/>
            </a:xfrm>
            <a:prstGeom prst="bentConnector2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91B7ADB-9C90-4DCD-BAFA-030DD3B58035}"/>
              </a:ext>
            </a:extLst>
          </p:cNvPr>
          <p:cNvGrpSpPr/>
          <p:nvPr/>
        </p:nvGrpSpPr>
        <p:grpSpPr>
          <a:xfrm>
            <a:off x="6574701" y="1852844"/>
            <a:ext cx="5066564" cy="4483700"/>
            <a:chOff x="6574701" y="1852844"/>
            <a:chExt cx="5066564" cy="4483700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66DD5140-2071-4B44-B225-669AB75C5619}"/>
                </a:ext>
              </a:extLst>
            </p:cNvPr>
            <p:cNvGrpSpPr/>
            <p:nvPr/>
          </p:nvGrpSpPr>
          <p:grpSpPr>
            <a:xfrm>
              <a:off x="6574701" y="5086090"/>
              <a:ext cx="5066564" cy="1250454"/>
              <a:chOff x="1676400" y="4862449"/>
              <a:chExt cx="6941128" cy="1250454"/>
            </a:xfrm>
          </p:grpSpPr>
          <p:sp>
            <p:nvSpPr>
              <p:cNvPr id="15" name="Rectángulo redondeado 26">
                <a:extLst>
                  <a:ext uri="{FF2B5EF4-FFF2-40B4-BE49-F238E27FC236}">
                    <a16:creationId xmlns:a16="http://schemas.microsoft.com/office/drawing/2014/main" id="{A9839698-9D8F-47C6-950A-D834B838936E}"/>
                  </a:ext>
                </a:extLst>
              </p:cNvPr>
              <p:cNvSpPr/>
              <p:nvPr/>
            </p:nvSpPr>
            <p:spPr>
              <a:xfrm>
                <a:off x="1676400" y="4862449"/>
                <a:ext cx="6941128" cy="123716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92EC35E7-CC0A-4754-A9B9-EEBB72DEDF2C}"/>
                  </a:ext>
                </a:extLst>
              </p:cNvPr>
              <p:cNvSpPr/>
              <p:nvPr/>
            </p:nvSpPr>
            <p:spPr>
              <a:xfrm>
                <a:off x="3492500" y="4908476"/>
                <a:ext cx="33187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ES" sz="2000" b="1" dirty="0">
                    <a:ln w="0"/>
                    <a:solidFill>
                      <a:srgbClr val="FF670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Servicio Prepago_</a:t>
                </a:r>
                <a:endParaRPr lang="es-PE" sz="2000" b="1" dirty="0">
                  <a:solidFill>
                    <a:srgbClr val="FF67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66B5EDB1-C675-471C-9B29-3C6B3CA0F371}"/>
                  </a:ext>
                </a:extLst>
              </p:cNvPr>
              <p:cNvSpPr/>
              <p:nvPr/>
            </p:nvSpPr>
            <p:spPr>
              <a:xfrm>
                <a:off x="2136540" y="5281906"/>
                <a:ext cx="594224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600" dirty="0">
                    <a:solidFill>
                      <a:srgbClr val="0154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Habla, navega y envía mensajes de texto sin tener que pagar un recibo a fin de mes ni firmar un contrato.</a:t>
                </a:r>
                <a:endParaRPr lang="es-PE" sz="1600" dirty="0">
                  <a:solidFill>
                    <a:srgbClr val="0154A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176F86FF-0153-4DCC-9B21-A9476AF0B2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0225" y="1852844"/>
              <a:ext cx="0" cy="323324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2DB9BA8-BBCC-480C-9570-7353FAC93491}"/>
              </a:ext>
            </a:extLst>
          </p:cNvPr>
          <p:cNvSpPr txBox="1"/>
          <p:nvPr/>
        </p:nvSpPr>
        <p:spPr>
          <a:xfrm>
            <a:off x="395213" y="5915584"/>
            <a:ext cx="2710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b="1" dirty="0">
                <a:ln w="0"/>
                <a:solidFill>
                  <a:srgbClr val="FF67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(*) </a:t>
            </a:r>
            <a:r>
              <a:rPr lang="es-PE" sz="1200" b="1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Disponible solo en </a:t>
            </a:r>
            <a:r>
              <a:rPr lang="es-PE" sz="1200" b="1" dirty="0" err="1">
                <a:ln w="0"/>
                <a:latin typeface="Arial" panose="020B0604020202020204" pitchFamily="34" charset="0"/>
                <a:cs typeface="Arial" panose="020B0604020202020204" pitchFamily="34" charset="0"/>
              </a:rPr>
              <a:t>Retail</a:t>
            </a:r>
            <a:r>
              <a:rPr lang="es-PE" sz="1200" b="1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 y CAL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B704BF2D-0F95-4293-ABC8-7269685ACF41}"/>
              </a:ext>
            </a:extLst>
          </p:cNvPr>
          <p:cNvGrpSpPr/>
          <p:nvPr/>
        </p:nvGrpSpPr>
        <p:grpSpPr>
          <a:xfrm>
            <a:off x="1370062" y="2634143"/>
            <a:ext cx="5132490" cy="2994797"/>
            <a:chOff x="1370062" y="2634143"/>
            <a:chExt cx="5132490" cy="2994797"/>
          </a:xfrm>
        </p:grpSpPr>
        <p:cxnSp>
          <p:nvCxnSpPr>
            <p:cNvPr id="17" name="Conector: angular 16">
              <a:extLst>
                <a:ext uri="{FF2B5EF4-FFF2-40B4-BE49-F238E27FC236}">
                  <a16:creationId xmlns:a16="http://schemas.microsoft.com/office/drawing/2014/main" id="{B422B59E-DBAA-4F2A-878E-1E22D808083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344411" y="3233631"/>
              <a:ext cx="1757630" cy="558653"/>
            </a:xfrm>
            <a:prstGeom prst="bentConnector3">
              <a:avLst>
                <a:gd name="adj1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ángulo redondeado 26">
              <a:extLst>
                <a:ext uri="{FF2B5EF4-FFF2-40B4-BE49-F238E27FC236}">
                  <a16:creationId xmlns:a16="http://schemas.microsoft.com/office/drawing/2014/main" id="{41C5C70C-26B8-4449-9DDA-A172ABADEA53}"/>
                </a:ext>
              </a:extLst>
            </p:cNvPr>
            <p:cNvSpPr/>
            <p:nvPr/>
          </p:nvSpPr>
          <p:spPr>
            <a:xfrm>
              <a:off x="1370062" y="4391773"/>
              <a:ext cx="5066564" cy="123716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7AF5308C-5F3D-4B34-A847-082505464F0F}"/>
                </a:ext>
              </a:extLst>
            </p:cNvPr>
            <p:cNvSpPr/>
            <p:nvPr/>
          </p:nvSpPr>
          <p:spPr>
            <a:xfrm>
              <a:off x="3177023" y="4490257"/>
              <a:ext cx="14526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000" b="1" dirty="0">
                  <a:ln w="0"/>
                  <a:solidFill>
                    <a:srgbClr val="FF670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Entel Chip</a:t>
              </a:r>
              <a:endParaRPr lang="es-PE" sz="2000" b="1" dirty="0">
                <a:solidFill>
                  <a:srgbClr val="FF670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62D22718-EC7D-41BE-9C3F-6A980BF53C0C}"/>
                </a:ext>
              </a:extLst>
            </p:cNvPr>
            <p:cNvSpPr/>
            <p:nvPr/>
          </p:nvSpPr>
          <p:spPr>
            <a:xfrm>
              <a:off x="1535177" y="4820853"/>
              <a:ext cx="473633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" sz="1600" dirty="0">
                  <a:solidFill>
                    <a:srgbClr val="0154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Planes controlados sin contrato de permanencia con la posibilidad de adquirir equipos con </a:t>
              </a:r>
              <a:r>
                <a:rPr lang="es-ES" sz="1600" b="1" dirty="0">
                  <a:solidFill>
                    <a:srgbClr val="FF76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(**)</a:t>
              </a:r>
              <a:r>
                <a:rPr lang="es-ES" sz="1600" dirty="0">
                  <a:solidFill>
                    <a:srgbClr val="0154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VEP.</a:t>
              </a:r>
              <a:endParaRPr lang="es-PE" sz="1600" dirty="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E911BB9-0F70-40B7-ADEE-CDBAA6145CEF}"/>
              </a:ext>
            </a:extLst>
          </p:cNvPr>
          <p:cNvSpPr txBox="1"/>
          <p:nvPr/>
        </p:nvSpPr>
        <p:spPr>
          <a:xfrm>
            <a:off x="395213" y="6175385"/>
            <a:ext cx="1655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b="1" dirty="0">
                <a:ln w="0"/>
                <a:solidFill>
                  <a:srgbClr val="FF67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(**) </a:t>
            </a:r>
            <a:r>
              <a:rPr lang="es-PE" sz="1200" b="1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Venta en Plazos</a:t>
            </a:r>
          </a:p>
        </p:txBody>
      </p:sp>
    </p:spTree>
    <p:extLst>
      <p:ext uri="{BB962C8B-B14F-4D97-AF65-F5344CB8AC3E}">
        <p14:creationId xmlns:p14="http://schemas.microsoft.com/office/powerpoint/2010/main" val="353946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92931F3-9894-46EF-8235-969E52E8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8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DD291BA-1AE6-40F2-B39B-BC851415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Servicios postpago chip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87612C-C806-4FFB-82C0-368118E5F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23" y="2268598"/>
            <a:ext cx="2701405" cy="4600413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592E78EA-9B3F-49A1-A981-EC6708588A1C}"/>
              </a:ext>
            </a:extLst>
          </p:cNvPr>
          <p:cNvSpPr/>
          <p:nvPr/>
        </p:nvSpPr>
        <p:spPr>
          <a:xfrm>
            <a:off x="5206733" y="1735527"/>
            <a:ext cx="5939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2000" b="1" dirty="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¡SIEMPRE tendrás Apps ILIMITADAS!</a:t>
            </a:r>
            <a:endParaRPr lang="es-PE" sz="2000" dirty="0">
              <a:solidFill>
                <a:srgbClr val="0154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ADCD5D5-471C-4CB9-B913-CC722515A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533" b="15187"/>
          <a:stretch/>
        </p:blipFill>
        <p:spPr>
          <a:xfrm>
            <a:off x="7158784" y="2268598"/>
            <a:ext cx="3987067" cy="1049174"/>
          </a:xfrm>
          <a:prstGeom prst="rect">
            <a:avLst/>
          </a:prstGeom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E6B99C5B-69A0-4785-9A5A-439E9549D351}"/>
              </a:ext>
            </a:extLst>
          </p:cNvPr>
          <p:cNvSpPr/>
          <p:nvPr/>
        </p:nvSpPr>
        <p:spPr>
          <a:xfrm>
            <a:off x="5832139" y="3521372"/>
            <a:ext cx="5313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Únicos en ofrecer YouTube ilimitado </a:t>
            </a:r>
            <a:endParaRPr lang="es-PE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536B047-A93F-48CB-9B46-7FFB124D0486}"/>
              </a:ext>
            </a:extLst>
          </p:cNvPr>
          <p:cNvSpPr/>
          <p:nvPr/>
        </p:nvSpPr>
        <p:spPr>
          <a:xfrm>
            <a:off x="5841461" y="4078783"/>
            <a:ext cx="53137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2000" b="1" dirty="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Minutos ilimitados a cualquier operador desde S/ 74</a:t>
            </a:r>
            <a:endParaRPr lang="es-PE" sz="2000" dirty="0">
              <a:solidFill>
                <a:srgbClr val="0154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Bocadillo: rectángulo con esquinas redondeadas 24">
            <a:extLst>
              <a:ext uri="{FF2B5EF4-FFF2-40B4-BE49-F238E27FC236}">
                <a16:creationId xmlns:a16="http://schemas.microsoft.com/office/drawing/2014/main" id="{C6C11BFB-6097-41BD-8D76-82BC68FF2C15}"/>
              </a:ext>
            </a:extLst>
          </p:cNvPr>
          <p:cNvSpPr/>
          <p:nvPr/>
        </p:nvSpPr>
        <p:spPr>
          <a:xfrm>
            <a:off x="962819" y="1640813"/>
            <a:ext cx="4081017" cy="1152082"/>
          </a:xfrm>
          <a:custGeom>
            <a:avLst/>
            <a:gdLst>
              <a:gd name="connsiteX0" fmla="*/ 0 w 3308986"/>
              <a:gd name="connsiteY0" fmla="*/ 155349 h 932075"/>
              <a:gd name="connsiteX1" fmla="*/ 155349 w 3308986"/>
              <a:gd name="connsiteY1" fmla="*/ 0 h 932075"/>
              <a:gd name="connsiteX2" fmla="*/ 551498 w 3308986"/>
              <a:gd name="connsiteY2" fmla="*/ 0 h 932075"/>
              <a:gd name="connsiteX3" fmla="*/ 551498 w 3308986"/>
              <a:gd name="connsiteY3" fmla="*/ 0 h 932075"/>
              <a:gd name="connsiteX4" fmla="*/ 1378744 w 3308986"/>
              <a:gd name="connsiteY4" fmla="*/ 0 h 932075"/>
              <a:gd name="connsiteX5" fmla="*/ 3153637 w 3308986"/>
              <a:gd name="connsiteY5" fmla="*/ 0 h 932075"/>
              <a:gd name="connsiteX6" fmla="*/ 3308986 w 3308986"/>
              <a:gd name="connsiteY6" fmla="*/ 155349 h 932075"/>
              <a:gd name="connsiteX7" fmla="*/ 3308986 w 3308986"/>
              <a:gd name="connsiteY7" fmla="*/ 543710 h 932075"/>
              <a:gd name="connsiteX8" fmla="*/ 3308986 w 3308986"/>
              <a:gd name="connsiteY8" fmla="*/ 543710 h 932075"/>
              <a:gd name="connsiteX9" fmla="*/ 3308986 w 3308986"/>
              <a:gd name="connsiteY9" fmla="*/ 776729 h 932075"/>
              <a:gd name="connsiteX10" fmla="*/ 3308986 w 3308986"/>
              <a:gd name="connsiteY10" fmla="*/ 776726 h 932075"/>
              <a:gd name="connsiteX11" fmla="*/ 3153637 w 3308986"/>
              <a:gd name="connsiteY11" fmla="*/ 932075 h 932075"/>
              <a:gd name="connsiteX12" fmla="*/ 1378744 w 3308986"/>
              <a:gd name="connsiteY12" fmla="*/ 932075 h 932075"/>
              <a:gd name="connsiteX13" fmla="*/ 1124791 w 3308986"/>
              <a:gd name="connsiteY13" fmla="*/ 1396929 h 932075"/>
              <a:gd name="connsiteX14" fmla="*/ 551498 w 3308986"/>
              <a:gd name="connsiteY14" fmla="*/ 932075 h 932075"/>
              <a:gd name="connsiteX15" fmla="*/ 155349 w 3308986"/>
              <a:gd name="connsiteY15" fmla="*/ 932075 h 932075"/>
              <a:gd name="connsiteX16" fmla="*/ 0 w 3308986"/>
              <a:gd name="connsiteY16" fmla="*/ 776726 h 932075"/>
              <a:gd name="connsiteX17" fmla="*/ 0 w 3308986"/>
              <a:gd name="connsiteY17" fmla="*/ 776729 h 932075"/>
              <a:gd name="connsiteX18" fmla="*/ 0 w 3308986"/>
              <a:gd name="connsiteY18" fmla="*/ 543710 h 932075"/>
              <a:gd name="connsiteX19" fmla="*/ 0 w 3308986"/>
              <a:gd name="connsiteY19" fmla="*/ 543710 h 932075"/>
              <a:gd name="connsiteX20" fmla="*/ 0 w 3308986"/>
              <a:gd name="connsiteY20" fmla="*/ 155349 h 932075"/>
              <a:gd name="connsiteX0" fmla="*/ 0 w 3308986"/>
              <a:gd name="connsiteY0" fmla="*/ 155349 h 1396929"/>
              <a:gd name="connsiteX1" fmla="*/ 155349 w 3308986"/>
              <a:gd name="connsiteY1" fmla="*/ 0 h 1396929"/>
              <a:gd name="connsiteX2" fmla="*/ 551498 w 3308986"/>
              <a:gd name="connsiteY2" fmla="*/ 0 h 1396929"/>
              <a:gd name="connsiteX3" fmla="*/ 551498 w 3308986"/>
              <a:gd name="connsiteY3" fmla="*/ 0 h 1396929"/>
              <a:gd name="connsiteX4" fmla="*/ 1378744 w 3308986"/>
              <a:gd name="connsiteY4" fmla="*/ 0 h 1396929"/>
              <a:gd name="connsiteX5" fmla="*/ 3153637 w 3308986"/>
              <a:gd name="connsiteY5" fmla="*/ 0 h 1396929"/>
              <a:gd name="connsiteX6" fmla="*/ 3308986 w 3308986"/>
              <a:gd name="connsiteY6" fmla="*/ 155349 h 1396929"/>
              <a:gd name="connsiteX7" fmla="*/ 3308986 w 3308986"/>
              <a:gd name="connsiteY7" fmla="*/ 543710 h 1396929"/>
              <a:gd name="connsiteX8" fmla="*/ 3308986 w 3308986"/>
              <a:gd name="connsiteY8" fmla="*/ 543710 h 1396929"/>
              <a:gd name="connsiteX9" fmla="*/ 3308986 w 3308986"/>
              <a:gd name="connsiteY9" fmla="*/ 776729 h 1396929"/>
              <a:gd name="connsiteX10" fmla="*/ 3308986 w 3308986"/>
              <a:gd name="connsiteY10" fmla="*/ 776726 h 1396929"/>
              <a:gd name="connsiteX11" fmla="*/ 3153637 w 3308986"/>
              <a:gd name="connsiteY11" fmla="*/ 932075 h 1396929"/>
              <a:gd name="connsiteX12" fmla="*/ 856230 w 3308986"/>
              <a:gd name="connsiteY12" fmla="*/ 932075 h 1396929"/>
              <a:gd name="connsiteX13" fmla="*/ 1124791 w 3308986"/>
              <a:gd name="connsiteY13" fmla="*/ 1396929 h 1396929"/>
              <a:gd name="connsiteX14" fmla="*/ 551498 w 3308986"/>
              <a:gd name="connsiteY14" fmla="*/ 932075 h 1396929"/>
              <a:gd name="connsiteX15" fmla="*/ 155349 w 3308986"/>
              <a:gd name="connsiteY15" fmla="*/ 932075 h 1396929"/>
              <a:gd name="connsiteX16" fmla="*/ 0 w 3308986"/>
              <a:gd name="connsiteY16" fmla="*/ 776726 h 1396929"/>
              <a:gd name="connsiteX17" fmla="*/ 0 w 3308986"/>
              <a:gd name="connsiteY17" fmla="*/ 776729 h 1396929"/>
              <a:gd name="connsiteX18" fmla="*/ 0 w 3308986"/>
              <a:gd name="connsiteY18" fmla="*/ 543710 h 1396929"/>
              <a:gd name="connsiteX19" fmla="*/ 0 w 3308986"/>
              <a:gd name="connsiteY19" fmla="*/ 543710 h 1396929"/>
              <a:gd name="connsiteX20" fmla="*/ 0 w 3308986"/>
              <a:gd name="connsiteY20" fmla="*/ 155349 h 139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308986" h="1396929">
                <a:moveTo>
                  <a:pt x="0" y="155349"/>
                </a:moveTo>
                <a:cubicBezTo>
                  <a:pt x="0" y="69552"/>
                  <a:pt x="69552" y="0"/>
                  <a:pt x="155349" y="0"/>
                </a:cubicBezTo>
                <a:lnTo>
                  <a:pt x="551498" y="0"/>
                </a:lnTo>
                <a:lnTo>
                  <a:pt x="551498" y="0"/>
                </a:lnTo>
                <a:lnTo>
                  <a:pt x="1378744" y="0"/>
                </a:lnTo>
                <a:lnTo>
                  <a:pt x="3153637" y="0"/>
                </a:lnTo>
                <a:cubicBezTo>
                  <a:pt x="3239434" y="0"/>
                  <a:pt x="3308986" y="69552"/>
                  <a:pt x="3308986" y="155349"/>
                </a:cubicBezTo>
                <a:lnTo>
                  <a:pt x="3308986" y="543710"/>
                </a:lnTo>
                <a:lnTo>
                  <a:pt x="3308986" y="543710"/>
                </a:lnTo>
                <a:lnTo>
                  <a:pt x="3308986" y="776729"/>
                </a:lnTo>
                <a:lnTo>
                  <a:pt x="3308986" y="776726"/>
                </a:lnTo>
                <a:cubicBezTo>
                  <a:pt x="3308986" y="862523"/>
                  <a:pt x="3239434" y="932075"/>
                  <a:pt x="3153637" y="932075"/>
                </a:cubicBezTo>
                <a:lnTo>
                  <a:pt x="856230" y="932075"/>
                </a:lnTo>
                <a:lnTo>
                  <a:pt x="1124791" y="1396929"/>
                </a:lnTo>
                <a:lnTo>
                  <a:pt x="551498" y="932075"/>
                </a:lnTo>
                <a:lnTo>
                  <a:pt x="155349" y="932075"/>
                </a:lnTo>
                <a:cubicBezTo>
                  <a:pt x="69552" y="932075"/>
                  <a:pt x="0" y="862523"/>
                  <a:pt x="0" y="776726"/>
                </a:cubicBezTo>
                <a:lnTo>
                  <a:pt x="0" y="776729"/>
                </a:lnTo>
                <a:lnTo>
                  <a:pt x="0" y="543710"/>
                </a:lnTo>
                <a:lnTo>
                  <a:pt x="0" y="543710"/>
                </a:lnTo>
                <a:lnTo>
                  <a:pt x="0" y="155349"/>
                </a:lnTo>
                <a:close/>
              </a:path>
            </a:pathLst>
          </a:cu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27C6A11-4DE7-4976-850D-C7FD48BB6152}"/>
              </a:ext>
            </a:extLst>
          </p:cNvPr>
          <p:cNvSpPr txBox="1"/>
          <p:nvPr/>
        </p:nvSpPr>
        <p:spPr>
          <a:xfrm>
            <a:off x="950807" y="1814981"/>
            <a:ext cx="4027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¿Por qué Entel Postpago?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BF88148F-EF41-43A3-825C-C8CA8793C121}"/>
              </a:ext>
            </a:extLst>
          </p:cNvPr>
          <p:cNvSpPr/>
          <p:nvPr/>
        </p:nvSpPr>
        <p:spPr>
          <a:xfrm>
            <a:off x="5841461" y="4907107"/>
            <a:ext cx="5313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 restricciones de red</a:t>
            </a:r>
            <a:endParaRPr lang="es-PE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D65C7B9-6AA0-4256-8710-7A19DE43EEA8}"/>
              </a:ext>
            </a:extLst>
          </p:cNvPr>
          <p:cNvSpPr/>
          <p:nvPr/>
        </p:nvSpPr>
        <p:spPr>
          <a:xfrm>
            <a:off x="5841461" y="5430937"/>
            <a:ext cx="5313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2000" b="1" dirty="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¡Compra tu equipo a plazos!</a:t>
            </a:r>
            <a:endParaRPr lang="es-PE" sz="2000" dirty="0">
              <a:solidFill>
                <a:srgbClr val="0154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81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4" grpId="0"/>
      <p:bldP spid="38" grpId="0"/>
      <p:bldP spid="4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56390FE-559E-4D03-913A-4FA0966D5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D0E94-41FC-4F36-9F87-0E887B9A7E59}" type="slidenum">
              <a:rPr lang="es-PE" smtClean="0"/>
              <a:t>9</a:t>
            </a:fld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2E7EA58-D930-41AE-B9DD-230472AF9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Servicios prepago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772DFDD-E090-40ED-885F-7CC1F7BFE639}"/>
              </a:ext>
            </a:extLst>
          </p:cNvPr>
          <p:cNvSpPr/>
          <p:nvPr/>
        </p:nvSpPr>
        <p:spPr>
          <a:xfrm>
            <a:off x="1765067" y="1859458"/>
            <a:ext cx="66502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400" b="1" dirty="0">
                <a:ln w="0"/>
                <a:solidFill>
                  <a:srgbClr val="00519F"/>
                </a:solidFill>
                <a:latin typeface="Arial" pitchFamily="34" charset="0"/>
              </a:rPr>
              <a:t>¡Ser libre tiene muchos beneficios!</a:t>
            </a:r>
          </a:p>
          <a:p>
            <a:r>
              <a:rPr lang="es-PE" dirty="0">
                <a:ln w="0"/>
                <a:solidFill>
                  <a:srgbClr val="4D4D4D"/>
                </a:solidFill>
                <a:latin typeface="Arial" pitchFamily="34" charset="0"/>
              </a:rPr>
              <a:t>Descubre todos los servicios que tenemos para nuestros clientes para que nunca se queden sin saldo.</a:t>
            </a:r>
          </a:p>
        </p:txBody>
      </p:sp>
      <p:pic>
        <p:nvPicPr>
          <p:cNvPr id="1026" name="Picture 2" descr="Resultado de imagen para chip entel png">
            <a:extLst>
              <a:ext uri="{FF2B5EF4-FFF2-40B4-BE49-F238E27FC236}">
                <a16:creationId xmlns:a16="http://schemas.microsoft.com/office/drawing/2014/main" id="{E328B073-019D-46A6-A04F-C2C1F9D79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3" b="18894"/>
          <a:stretch/>
        </p:blipFill>
        <p:spPr bwMode="auto">
          <a:xfrm>
            <a:off x="8136136" y="1470329"/>
            <a:ext cx="2389240" cy="152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D0843487-A444-422C-B0E3-64327F74BF56}"/>
              </a:ext>
            </a:extLst>
          </p:cNvPr>
          <p:cNvGrpSpPr/>
          <p:nvPr/>
        </p:nvGrpSpPr>
        <p:grpSpPr>
          <a:xfrm>
            <a:off x="1765067" y="3345174"/>
            <a:ext cx="8642555" cy="2542163"/>
            <a:chOff x="1765067" y="3345174"/>
            <a:chExt cx="8642555" cy="2542163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FF6D6B44-0E13-4F71-849E-74FB1B0FA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758" t="38704" r="15927" b="29506"/>
            <a:stretch/>
          </p:blipFill>
          <p:spPr>
            <a:xfrm>
              <a:off x="1765067" y="3345174"/>
              <a:ext cx="8642555" cy="2228596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A17A535-E674-4298-B980-B50835801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758" t="80946" r="15927" b="14607"/>
            <a:stretch/>
          </p:blipFill>
          <p:spPr>
            <a:xfrm>
              <a:off x="1765067" y="5575612"/>
              <a:ext cx="8642555" cy="31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298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5967</TotalTime>
  <Words>2589</Words>
  <Application>Microsoft Office PowerPoint</Application>
  <PresentationFormat>Panorámica</PresentationFormat>
  <Paragraphs>356</Paragraphs>
  <Slides>44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9" baseType="lpstr">
      <vt:lpstr>Arial</vt:lpstr>
      <vt:lpstr>Calibri</vt:lpstr>
      <vt:lpstr>Corbel</vt:lpstr>
      <vt:lpstr>Wingdings</vt:lpstr>
      <vt:lpstr>Tema de Office</vt:lpstr>
      <vt:lpstr>Presentación de PowerPoint</vt:lpstr>
      <vt:lpstr>Objetivos</vt:lpstr>
      <vt:lpstr>Agenda</vt:lpstr>
      <vt:lpstr>¿Qué servicios brinda Entel?</vt:lpstr>
      <vt:lpstr>¿Qué servicios brinda Entel?</vt:lpstr>
      <vt:lpstr>Servicio móvil</vt:lpstr>
      <vt:lpstr>Modalidades del servicio móvil</vt:lpstr>
      <vt:lpstr>Servicios postpago chip</vt:lpstr>
      <vt:lpstr>Servicios prepago</vt:lpstr>
      <vt:lpstr>Servicios prepago</vt:lpstr>
      <vt:lpstr>Servicios prepago</vt:lpstr>
      <vt:lpstr>Servicios prepago</vt:lpstr>
      <vt:lpstr>Internet móvil Entel</vt:lpstr>
      <vt:lpstr>Mundo Entel hogar</vt:lpstr>
      <vt:lpstr>Telefonía fija prepago</vt:lpstr>
      <vt:lpstr>Telefonía fija</vt:lpstr>
      <vt:lpstr>Telefonía fija</vt:lpstr>
      <vt:lpstr>Telefonía fija</vt:lpstr>
      <vt:lpstr>Internet hogar</vt:lpstr>
      <vt:lpstr>Internet hogar</vt:lpstr>
      <vt:lpstr>Internet hogar</vt:lpstr>
      <vt:lpstr>Llamada por llamada (LDI)</vt:lpstr>
      <vt:lpstr>Llamada por llamada (LDI)_</vt:lpstr>
      <vt:lpstr>Llamada por llamada (LDI)_</vt:lpstr>
      <vt:lpstr>Llamada por llamada (LDI)_</vt:lpstr>
      <vt:lpstr>Llamada por llamada (LDI)_</vt:lpstr>
      <vt:lpstr>Llamada por llamada (LDI)_</vt:lpstr>
      <vt:lpstr>Roaming Internacional</vt:lpstr>
      <vt:lpstr>Roaming internacional</vt:lpstr>
      <vt:lpstr>Roaming internacional</vt:lpstr>
      <vt:lpstr>Roaming internacional</vt:lpstr>
      <vt:lpstr>Roaming internacional</vt:lpstr>
      <vt:lpstr>Roaming internacional</vt:lpstr>
      <vt:lpstr>Roaming internacional</vt:lpstr>
      <vt:lpstr>Roaming internacional</vt:lpstr>
      <vt:lpstr>Roaming internacional</vt:lpstr>
      <vt:lpstr>Roaming internacional</vt:lpstr>
      <vt:lpstr>Roaming internacional</vt:lpstr>
      <vt:lpstr>Canales de auto-atención</vt:lpstr>
      <vt:lpstr>Canales de auto-atención</vt:lpstr>
      <vt:lpstr>Canales de auto-atención</vt:lpstr>
      <vt:lpstr>Canales de auto-atención</vt:lpstr>
      <vt:lpstr>Canales de auto-atención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Herrera, Oscar</dc:creator>
  <cp:lastModifiedBy>Oscar Herrera Valdez</cp:lastModifiedBy>
  <cp:revision>99</cp:revision>
  <dcterms:created xsi:type="dcterms:W3CDTF">2017-07-09T02:34:20Z</dcterms:created>
  <dcterms:modified xsi:type="dcterms:W3CDTF">2017-10-12T20:28:41Z</dcterms:modified>
</cp:coreProperties>
</file>